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31" r:id="rId2"/>
  </p:sldMasterIdLst>
  <p:notesMasterIdLst>
    <p:notesMasterId r:id="rId17"/>
  </p:notesMasterIdLst>
  <p:handoutMasterIdLst>
    <p:handoutMasterId r:id="rId18"/>
  </p:handoutMasterIdLst>
  <p:sldIdLst>
    <p:sldId id="256" r:id="rId3"/>
    <p:sldId id="310" r:id="rId4"/>
    <p:sldId id="320" r:id="rId5"/>
    <p:sldId id="321" r:id="rId6"/>
    <p:sldId id="322" r:id="rId7"/>
    <p:sldId id="323" r:id="rId8"/>
    <p:sldId id="324" r:id="rId9"/>
    <p:sldId id="325" r:id="rId10"/>
    <p:sldId id="326" r:id="rId11"/>
    <p:sldId id="327" r:id="rId12"/>
    <p:sldId id="328" r:id="rId13"/>
    <p:sldId id="329" r:id="rId14"/>
    <p:sldId id="333" r:id="rId15"/>
    <p:sldId id="331" r:id="rId16"/>
  </p:sldIdLst>
  <p:sldSz cx="9144000" cy="6858000" type="screen4x3"/>
  <p:notesSz cx="9220200" cy="69469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guide id="7" orient="horz" pos="2312">
          <p15:clr>
            <a:srgbClr val="A4A3A4"/>
          </p15:clr>
        </p15:guide>
        <p15:guide id="8" orient="horz" pos="2188">
          <p15:clr>
            <a:srgbClr val="A4A3A4"/>
          </p15:clr>
        </p15:guide>
        <p15:guide id="9" pos="4239">
          <p15:clr>
            <a:srgbClr val="A4A3A4"/>
          </p15:clr>
        </p15:guide>
      </p15:sldGuideLst>
    </p:ext>
    <p:ext uri="{2D200454-40CA-4A62-9FC3-DE9A4176ACB9}">
      <p15:notesGuideLst xmlns:p15="http://schemas.microsoft.com/office/powerpoint/2012/main">
        <p15:guide id="1" orient="horz" pos="2188" userDrawn="1">
          <p15:clr>
            <a:srgbClr val="A4A3A4"/>
          </p15:clr>
        </p15:guide>
        <p15:guide id="2" pos="2904"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ra" initials="tmk"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93216" autoAdjust="0"/>
  </p:normalViewPr>
  <p:slideViewPr>
    <p:cSldViewPr snapToGrid="0" showGuides="1">
      <p:cViewPr varScale="1">
        <p:scale>
          <a:sx n="61" d="100"/>
          <a:sy n="61" d="100"/>
        </p:scale>
        <p:origin x="1075" y="53"/>
      </p:cViewPr>
      <p:guideLst>
        <p:guide orient="horz" pos="2160"/>
        <p:guide pos="2880"/>
        <p:guide orient="horz" pos="2312"/>
        <p:guide orient="horz" pos="2188"/>
        <p:guide pos="4239"/>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3800" y="-256"/>
      </p:cViewPr>
      <p:guideLst>
        <p:guide orient="horz" pos="2188"/>
        <p:guide pos="29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8605520" y="6598350"/>
            <a:ext cx="614680" cy="348550"/>
          </a:xfrm>
          <a:prstGeom prst="rect">
            <a:avLst/>
          </a:prstGeom>
        </p:spPr>
        <p:txBody>
          <a:bodyPr vert="horz" lIns="92379" tIns="46190" rIns="92379" bIns="46190" rtlCol="0" anchor="ctr"/>
          <a:lstStyle>
            <a:lvl1pPr algn="r">
              <a:defRPr sz="12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744542" y="78269"/>
            <a:ext cx="7702098" cy="348551"/>
          </a:xfrm>
          <a:prstGeom prst="rect">
            <a:avLst/>
          </a:prstGeom>
        </p:spPr>
        <p:txBody>
          <a:bodyPr vert="horz" lIns="0" tIns="92379" rIns="0" bIns="92379" rtlCol="0"/>
          <a:lstStyle>
            <a:lvl1pPr algn="l">
              <a:defRPr sz="1200"/>
            </a:lvl1pPr>
          </a:lstStyle>
          <a:p>
            <a:endParaRPr lang="en-US" dirty="0">
              <a:latin typeface="Arial"/>
              <a:cs typeface="Arial"/>
            </a:endParaRPr>
          </a:p>
        </p:txBody>
      </p:sp>
      <p:cxnSp>
        <p:nvCxnSpPr>
          <p:cNvPr id="10" name="Straight Connector 9"/>
          <p:cNvCxnSpPr/>
          <p:nvPr/>
        </p:nvCxnSpPr>
        <p:spPr>
          <a:xfrm>
            <a:off x="744544" y="6598350"/>
            <a:ext cx="774843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44541" y="6677540"/>
            <a:ext cx="1809465" cy="17638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45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3046413" y="868363"/>
            <a:ext cx="3127375" cy="2344737"/>
          </a:xfrm>
          <a:prstGeom prst="rect">
            <a:avLst/>
          </a:prstGeom>
          <a:noFill/>
          <a:ln w="12700">
            <a:solidFill>
              <a:prstClr val="black"/>
            </a:solidFill>
          </a:ln>
        </p:spPr>
        <p:txBody>
          <a:bodyPr vert="horz" lIns="92379" tIns="46190" rIns="92379" bIns="46190" rtlCol="0" anchor="ctr"/>
          <a:lstStyle/>
          <a:p>
            <a:endParaRPr lang="en-US"/>
          </a:p>
        </p:txBody>
      </p:sp>
      <p:sp>
        <p:nvSpPr>
          <p:cNvPr id="5" name="Notes Placeholder 4"/>
          <p:cNvSpPr>
            <a:spLocks noGrp="1"/>
          </p:cNvSpPr>
          <p:nvPr>
            <p:ph type="body" sz="quarter" idx="3"/>
          </p:nvPr>
        </p:nvSpPr>
        <p:spPr>
          <a:xfrm>
            <a:off x="922020" y="3343196"/>
            <a:ext cx="7376160" cy="2735342"/>
          </a:xfrm>
          <a:prstGeom prst="rect">
            <a:avLst/>
          </a:prstGeom>
        </p:spPr>
        <p:txBody>
          <a:bodyPr vert="horz" lIns="92379" tIns="46190" rIns="92379" bIns="4619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8606221" y="6598350"/>
            <a:ext cx="614680" cy="348550"/>
          </a:xfrm>
          <a:prstGeom prst="rect">
            <a:avLst/>
          </a:prstGeom>
        </p:spPr>
        <p:txBody>
          <a:bodyPr vert="horz" lIns="92379" tIns="46190" rIns="92379" bIns="46190" rtlCol="0" anchor="ctr"/>
          <a:lstStyle>
            <a:lvl1pPr algn="l">
              <a:defRPr sz="1200" b="1"/>
            </a:lvl1pPr>
          </a:lstStyle>
          <a:p>
            <a:fld id="{30F18498-1159-498D-8DC7-E1A69C582DF5}" type="slidenum">
              <a:rPr lang="en-US" smtClean="0"/>
              <a:pPr/>
              <a:t>‹#›</a:t>
            </a:fld>
            <a:endParaRPr lang="en-US" dirty="0"/>
          </a:p>
        </p:txBody>
      </p:sp>
      <p:cxnSp>
        <p:nvCxnSpPr>
          <p:cNvPr id="13" name="Straight Connector 12"/>
          <p:cNvCxnSpPr/>
          <p:nvPr/>
        </p:nvCxnSpPr>
        <p:spPr>
          <a:xfrm>
            <a:off x="744544" y="6598350"/>
            <a:ext cx="774843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717126" y="73378"/>
            <a:ext cx="6330050" cy="348551"/>
          </a:xfrm>
          <a:prstGeom prst="rect">
            <a:avLst/>
          </a:prstGeom>
        </p:spPr>
        <p:txBody>
          <a:bodyPr vert="horz" lIns="0" tIns="92379" rIns="0" bIns="92379" rtlCol="0"/>
          <a:lstStyle>
            <a:lvl1pPr algn="l">
              <a:defRPr sz="12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4541" y="6677540"/>
            <a:ext cx="1809465" cy="17638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451"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xfrm>
            <a:off x="3411538" y="454025"/>
            <a:ext cx="2114550" cy="1585913"/>
          </a:xfrm>
          <a:ln/>
        </p:spPr>
      </p:sp>
      <p:sp>
        <p:nvSpPr>
          <p:cNvPr id="2" name="Notes Placeholder 1"/>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887451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79763" y="433388"/>
            <a:ext cx="2014537" cy="1509712"/>
          </a:xfrm>
        </p:spPr>
      </p:sp>
      <p:sp>
        <p:nvSpPr>
          <p:cNvPr id="3" name="Notes Placeholder 2"/>
          <p:cNvSpPr>
            <a:spLocks noGrp="1"/>
          </p:cNvSpPr>
          <p:nvPr>
            <p:ph type="body" idx="1"/>
          </p:nvPr>
        </p:nvSpPr>
        <p:spPr/>
        <p:txBody>
          <a:bodyPr/>
          <a:lstStyle/>
          <a:p>
            <a:r>
              <a:rPr lang="en-US" dirty="0"/>
              <a:t>Talking points:</a:t>
            </a:r>
          </a:p>
          <a:p>
            <a:endParaRPr lang="en-US" dirty="0"/>
          </a:p>
          <a:p>
            <a:r>
              <a:rPr lang="en-US" dirty="0"/>
              <a:t>How big a part are you testing? </a:t>
            </a:r>
          </a:p>
          <a:p>
            <a:endParaRPr lang="en-US" dirty="0"/>
          </a:p>
          <a:p>
            <a:r>
              <a:rPr lang="en-US" dirty="0"/>
              <a:t>If roughly 200 LOC, on average one defect remains.</a:t>
            </a:r>
          </a:p>
          <a:p>
            <a:endParaRPr lang="en-US" dirty="0"/>
          </a:p>
          <a:p>
            <a:r>
              <a:rPr lang="en-US" dirty="0"/>
              <a:t>If the</a:t>
            </a:r>
            <a:r>
              <a:rPr lang="en-US" baseline="0" dirty="0"/>
              <a:t> goal is to have defect-free code, and test is 50% effective, what does that imply?</a:t>
            </a:r>
          </a:p>
          <a:p>
            <a:endParaRPr lang="en-US" dirty="0"/>
          </a:p>
        </p:txBody>
      </p:sp>
    </p:spTree>
    <p:extLst>
      <p:ext uri="{BB962C8B-B14F-4D97-AF65-F5344CB8AC3E}">
        <p14:creationId xmlns:p14="http://schemas.microsoft.com/office/powerpoint/2010/main" val="5940994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79763" y="433388"/>
            <a:ext cx="2014537" cy="1509712"/>
          </a:xfrm>
        </p:spPr>
      </p:sp>
      <p:sp>
        <p:nvSpPr>
          <p:cNvPr id="3" name="Notes Placeholder 2"/>
          <p:cNvSpPr>
            <a:spLocks noGrp="1"/>
          </p:cNvSpPr>
          <p:nvPr>
            <p:ph type="body" idx="1"/>
          </p:nvPr>
        </p:nvSpPr>
        <p:spPr/>
        <p:txBody>
          <a:bodyPr/>
          <a:lstStyle/>
          <a:p>
            <a:r>
              <a:rPr lang="en-US" dirty="0"/>
              <a:t>Talking points:</a:t>
            </a:r>
          </a:p>
          <a:p>
            <a:endParaRPr lang="en-US" dirty="0"/>
          </a:p>
          <a:p>
            <a:r>
              <a:rPr lang="en-US" dirty="0"/>
              <a:t>How big a part are you testing? </a:t>
            </a:r>
          </a:p>
          <a:p>
            <a:endParaRPr lang="en-US" dirty="0"/>
          </a:p>
          <a:p>
            <a:r>
              <a:rPr lang="en-US" dirty="0"/>
              <a:t>If roughly 200 LOC, on average one defect remains.</a:t>
            </a:r>
          </a:p>
          <a:p>
            <a:endParaRPr lang="en-US" dirty="0"/>
          </a:p>
          <a:p>
            <a:r>
              <a:rPr lang="en-US" dirty="0"/>
              <a:t>If the</a:t>
            </a:r>
            <a:r>
              <a:rPr lang="en-US" baseline="0" dirty="0"/>
              <a:t> goal is to have defect-free code, and test is 50% effective, what does that imply?</a:t>
            </a:r>
          </a:p>
          <a:p>
            <a:endParaRPr lang="en-US" dirty="0"/>
          </a:p>
        </p:txBody>
      </p:sp>
    </p:spTree>
    <p:extLst>
      <p:ext uri="{BB962C8B-B14F-4D97-AF65-F5344CB8AC3E}">
        <p14:creationId xmlns:p14="http://schemas.microsoft.com/office/powerpoint/2010/main" val="40970197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79763" y="433388"/>
            <a:ext cx="2014537" cy="1509712"/>
          </a:xfrm>
        </p:spPr>
      </p:sp>
      <p:sp>
        <p:nvSpPr>
          <p:cNvPr id="3" name="Notes Placeholder 2"/>
          <p:cNvSpPr>
            <a:spLocks noGrp="1"/>
          </p:cNvSpPr>
          <p:nvPr>
            <p:ph type="body" idx="1"/>
          </p:nvPr>
        </p:nvSpPr>
        <p:spPr/>
        <p:txBody>
          <a:bodyPr/>
          <a:lstStyle/>
          <a:p>
            <a:endParaRPr lang="en-US" baseline="0" dirty="0"/>
          </a:p>
          <a:p>
            <a:r>
              <a:rPr lang="en-US" baseline="0" dirty="0"/>
              <a:t>The purpose of this module is to require some initial reflection on performance, both efficiency and efficacy</a:t>
            </a:r>
            <a:endParaRPr lang="en-US" dirty="0"/>
          </a:p>
          <a:p>
            <a:endParaRPr lang="en-US" dirty="0"/>
          </a:p>
        </p:txBody>
      </p:sp>
    </p:spTree>
    <p:extLst>
      <p:ext uri="{BB962C8B-B14F-4D97-AF65-F5344CB8AC3E}">
        <p14:creationId xmlns:p14="http://schemas.microsoft.com/office/powerpoint/2010/main" val="20647559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79763" y="433388"/>
            <a:ext cx="2014537" cy="1509712"/>
          </a:xfrm>
        </p:spPr>
      </p:sp>
      <p:sp>
        <p:nvSpPr>
          <p:cNvPr id="3" name="Notes Placeholder 2"/>
          <p:cNvSpPr>
            <a:spLocks noGrp="1"/>
          </p:cNvSpPr>
          <p:nvPr>
            <p:ph type="body" idx="1"/>
          </p:nvPr>
        </p:nvSpPr>
        <p:spPr/>
        <p:txBody>
          <a:bodyPr/>
          <a:lstStyle/>
          <a:p>
            <a:r>
              <a:rPr lang="en-US" sz="1300" b="1" dirty="0">
                <a:latin typeface="Arial" charset="0"/>
                <a:cs typeface="Arial" charset="0"/>
              </a:rPr>
              <a:t>How do I calculate that? </a:t>
            </a:r>
          </a:p>
          <a:p>
            <a:r>
              <a:rPr lang="en-US" sz="1300" b="1" dirty="0">
                <a:latin typeface="Arial" charset="0"/>
                <a:cs typeface="Arial" charset="0"/>
              </a:rPr>
              <a:t>That’s what we will show</a:t>
            </a:r>
          </a:p>
          <a:p>
            <a:endParaRPr lang="en-US" sz="1300" b="1" dirty="0">
              <a:latin typeface="Arial" charset="0"/>
              <a:cs typeface="Arial" charset="0"/>
            </a:endParaRPr>
          </a:p>
          <a:p>
            <a:r>
              <a:rPr lang="en-US" sz="1300" b="1" dirty="0">
                <a:latin typeface="Arial" charset="0"/>
                <a:cs typeface="Arial" charset="0"/>
              </a:rPr>
              <a:t>Problem</a:t>
            </a:r>
            <a:r>
              <a:rPr lang="en-US" sz="1300" dirty="0">
                <a:latin typeface="Arial" charset="0"/>
                <a:cs typeface="Arial" charset="0"/>
              </a:rPr>
              <a:t>: “I’m still finding a lot of defects (or still spending a lot of time finding defects) in test.”</a:t>
            </a:r>
          </a:p>
          <a:p>
            <a:r>
              <a:rPr lang="en-US" sz="1300" dirty="0">
                <a:latin typeface="Arial" charset="0"/>
                <a:cs typeface="Arial" charset="0"/>
              </a:rPr>
              <a:t>Or… “Although I’ve removed a lot of the bias, my estimates still aren’t very precise: that is, they have a very wide variation.”</a:t>
            </a:r>
          </a:p>
          <a:p>
            <a:r>
              <a:rPr lang="en-US" sz="1300" b="1" dirty="0">
                <a:latin typeface="Arial" charset="0"/>
                <a:cs typeface="Arial" charset="0"/>
              </a:rPr>
              <a:t>Solution</a:t>
            </a:r>
            <a:r>
              <a:rPr lang="en-US" sz="1300" dirty="0">
                <a:latin typeface="Arial" charset="0"/>
                <a:cs typeface="Arial" charset="0"/>
              </a:rPr>
              <a:t>:  Analyze your own defect data to determine three to five SPECIFIC defects that happen often and/or take a long time to find and fix, and conduct a personal ‘quick-check’ (review) of your own code before you begin testing in earnest.  </a:t>
            </a:r>
          </a:p>
          <a:p>
            <a:r>
              <a:rPr lang="en-US" sz="1300" b="1" dirty="0">
                <a:latin typeface="Arial" charset="0"/>
                <a:cs typeface="Arial" charset="0"/>
              </a:rPr>
              <a:t>Exercise</a:t>
            </a:r>
            <a:r>
              <a:rPr lang="en-US" sz="1300" dirty="0">
                <a:latin typeface="Arial" charset="0"/>
                <a:cs typeface="Arial" charset="0"/>
              </a:rPr>
              <a:t>:  Sort your defect data according to several criteria, at a minimum:  type, time to find &amp; fix, phase removed, phase injected.  Create a list of specific defects to look for during your “quick-check.”</a:t>
            </a:r>
          </a:p>
          <a:p>
            <a:r>
              <a:rPr lang="en-US" sz="1300" b="1" dirty="0">
                <a:latin typeface="Arial" charset="0"/>
                <a:cs typeface="Arial" charset="0"/>
              </a:rPr>
              <a:t>Personal assessment questions</a:t>
            </a:r>
            <a:r>
              <a:rPr lang="en-US" sz="1300" dirty="0">
                <a:latin typeface="Arial" charset="0"/>
                <a:cs typeface="Arial" charset="0"/>
              </a:rPr>
              <a:t>:  What percentage of defects do I find before testing begins?  Is there any pattern to the defects that are found in testing or in a particular type of testing?  (i.e., design defects, “hard” defects, requirements defects, etc.)</a:t>
            </a:r>
          </a:p>
          <a:p>
            <a:r>
              <a:rPr lang="en-US" sz="1300" b="1" dirty="0">
                <a:latin typeface="Arial" charset="0"/>
                <a:cs typeface="Arial" charset="0"/>
              </a:rPr>
              <a:t>Group assessment questions</a:t>
            </a:r>
            <a:r>
              <a:rPr lang="en-US" sz="1300" dirty="0">
                <a:latin typeface="Arial" charset="0"/>
                <a:cs typeface="Arial" charset="0"/>
              </a:rPr>
              <a:t>: How are defects distributed across the varying integration and test phases?  Is there any relationship to the number and kinds of defects found in test and in the field?</a:t>
            </a:r>
          </a:p>
        </p:txBody>
      </p:sp>
    </p:spTree>
    <p:extLst>
      <p:ext uri="{BB962C8B-B14F-4D97-AF65-F5344CB8AC3E}">
        <p14:creationId xmlns:p14="http://schemas.microsoft.com/office/powerpoint/2010/main" val="10879155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79763" y="433388"/>
            <a:ext cx="2014537" cy="1509712"/>
          </a:xfrm>
        </p:spPr>
      </p:sp>
      <p:sp>
        <p:nvSpPr>
          <p:cNvPr id="3" name="Notes Placeholder 2"/>
          <p:cNvSpPr>
            <a:spLocks noGrp="1"/>
          </p:cNvSpPr>
          <p:nvPr>
            <p:ph type="body" idx="1"/>
          </p:nvPr>
        </p:nvSpPr>
        <p:spPr/>
        <p:txBody>
          <a:bodyPr/>
          <a:lstStyle/>
          <a:p>
            <a:r>
              <a:rPr lang="en-US" dirty="0"/>
              <a:t>Take your data and calculate actual performance</a:t>
            </a:r>
          </a:p>
          <a:p>
            <a:r>
              <a:rPr lang="en-US" dirty="0"/>
              <a:t>This describes “Deliberate Practice”</a:t>
            </a:r>
          </a:p>
          <a:p>
            <a:endParaRPr lang="en-US" dirty="0"/>
          </a:p>
          <a:p>
            <a:pPr marL="327710" indent="-327710">
              <a:buFont typeface="Arial" panose="020B0604020202020204" pitchFamily="34" charset="0"/>
              <a:buChar char="•"/>
            </a:pPr>
            <a:r>
              <a:rPr lang="en-US" dirty="0"/>
              <a:t>Define a review process so you know exactly what you do</a:t>
            </a:r>
          </a:p>
          <a:p>
            <a:pPr marL="327710" indent="-327710">
              <a:buFont typeface="Arial" panose="020B0604020202020204" pitchFamily="34" charset="0"/>
              <a:buChar char="•"/>
            </a:pPr>
            <a:r>
              <a:rPr lang="en-US" dirty="0"/>
              <a:t>Follow the process consistently so you know exactly what you did</a:t>
            </a:r>
          </a:p>
          <a:p>
            <a:pPr marL="327710" indent="-327710">
              <a:buFont typeface="Arial" panose="020B0604020202020204" pitchFamily="34" charset="0"/>
              <a:buChar char="•"/>
            </a:pPr>
            <a:r>
              <a:rPr lang="en-US" dirty="0"/>
              <a:t>Measure both the process and outcomes</a:t>
            </a:r>
          </a:p>
          <a:p>
            <a:pPr marL="327710" indent="-327710">
              <a:buFont typeface="Arial" panose="020B0604020202020204" pitchFamily="34" charset="0"/>
              <a:buChar char="•"/>
            </a:pPr>
            <a:r>
              <a:rPr lang="en-US" dirty="0"/>
              <a:t>Compare outcomes to your goals</a:t>
            </a:r>
          </a:p>
          <a:p>
            <a:pPr marL="327710" indent="-327710">
              <a:buFont typeface="Arial" panose="020B0604020202020204" pitchFamily="34" charset="0"/>
              <a:buChar char="•"/>
            </a:pPr>
            <a:r>
              <a:rPr lang="en-US" dirty="0"/>
              <a:t>Compare process measures to benchmark metrics</a:t>
            </a:r>
          </a:p>
          <a:p>
            <a:pPr marL="327710" indent="-327710">
              <a:buFont typeface="Arial" panose="020B0604020202020204" pitchFamily="34" charset="0"/>
              <a:buChar char="•"/>
            </a:pPr>
            <a:r>
              <a:rPr lang="en-US" dirty="0"/>
              <a:t>Adjust your process and repeat</a:t>
            </a:r>
          </a:p>
          <a:p>
            <a:endParaRPr lang="en-US" dirty="0"/>
          </a:p>
        </p:txBody>
      </p:sp>
    </p:spTree>
    <p:extLst>
      <p:ext uri="{BB962C8B-B14F-4D97-AF65-F5344CB8AC3E}">
        <p14:creationId xmlns:p14="http://schemas.microsoft.com/office/powerpoint/2010/main" val="35250865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xfrm>
            <a:off x="3179763" y="433388"/>
            <a:ext cx="2014537" cy="1509712"/>
          </a:xfrm>
          <a:ln/>
        </p:spPr>
      </p:sp>
      <p:sp>
        <p:nvSpPr>
          <p:cNvPr id="2" name="Notes Placeholder 1"/>
          <p:cNvSpPr>
            <a:spLocks noGrp="1"/>
          </p:cNvSpPr>
          <p:nvPr>
            <p:ph type="body" idx="1"/>
          </p:nvPr>
        </p:nvSpPr>
        <p:spPr/>
        <p:txBody>
          <a:bodyPr/>
          <a:lstStyle/>
          <a:p>
            <a:r>
              <a:rPr lang="en-US" dirty="0"/>
              <a:t>LOC review per hour</a:t>
            </a:r>
          </a:p>
          <a:p>
            <a:endParaRPr lang="en-US" dirty="0"/>
          </a:p>
          <a:p>
            <a:r>
              <a:rPr lang="en-US" dirty="0"/>
              <a:t>Defects found per hour</a:t>
            </a:r>
          </a:p>
          <a:p>
            <a:endParaRPr lang="en-US" dirty="0"/>
          </a:p>
          <a:p>
            <a:r>
              <a:rPr lang="en-US" dirty="0"/>
              <a:t>How fast are you</a:t>
            </a:r>
            <a:r>
              <a:rPr lang="en-US" baseline="0" dirty="0"/>
              <a:t> going?</a:t>
            </a:r>
          </a:p>
          <a:p>
            <a:r>
              <a:rPr lang="en-US" baseline="0" dirty="0"/>
              <a:t>How many defects found per hour?</a:t>
            </a:r>
          </a:p>
          <a:p>
            <a:r>
              <a:rPr lang="en-US" baseline="0" dirty="0"/>
              <a:t>Of what you found, how many escape?</a:t>
            </a:r>
          </a:p>
        </p:txBody>
      </p:sp>
    </p:spTree>
    <p:extLst>
      <p:ext uri="{BB962C8B-B14F-4D97-AF65-F5344CB8AC3E}">
        <p14:creationId xmlns:p14="http://schemas.microsoft.com/office/powerpoint/2010/main" val="24568193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79763" y="433388"/>
            <a:ext cx="2014537" cy="1509712"/>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142561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79763" y="433388"/>
            <a:ext cx="2014537" cy="1509712"/>
          </a:xfrm>
        </p:spPr>
      </p:sp>
      <p:sp>
        <p:nvSpPr>
          <p:cNvPr id="3" name="Notes Placeholder 2"/>
          <p:cNvSpPr>
            <a:spLocks noGrp="1"/>
          </p:cNvSpPr>
          <p:nvPr>
            <p:ph type="body" idx="1"/>
          </p:nvPr>
        </p:nvSpPr>
        <p:spPr/>
        <p:txBody>
          <a:bodyPr/>
          <a:lstStyle/>
          <a:p>
            <a:r>
              <a:rPr lang="en-US" dirty="0"/>
              <a:t>This</a:t>
            </a:r>
            <a:r>
              <a:rPr lang="en-US" baseline="0" dirty="0"/>
              <a:t> will be consistent with peer review</a:t>
            </a:r>
            <a:endParaRPr lang="en-US" dirty="0"/>
          </a:p>
        </p:txBody>
      </p:sp>
    </p:spTree>
    <p:extLst>
      <p:ext uri="{BB962C8B-B14F-4D97-AF65-F5344CB8AC3E}">
        <p14:creationId xmlns:p14="http://schemas.microsoft.com/office/powerpoint/2010/main" val="33599584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xfrm>
            <a:off x="3179763" y="433388"/>
            <a:ext cx="2014537" cy="1509712"/>
          </a:xfrm>
          <a:ln/>
        </p:spPr>
      </p:sp>
      <p:sp>
        <p:nvSpPr>
          <p:cNvPr id="2" name="Notes Placeholder 1"/>
          <p:cNvSpPr>
            <a:spLocks noGrp="1"/>
          </p:cNvSpPr>
          <p:nvPr>
            <p:ph type="body" idx="1"/>
          </p:nvPr>
        </p:nvSpPr>
        <p:spPr/>
        <p:txBody>
          <a:bodyPr/>
          <a:lstStyle/>
          <a:p>
            <a:endParaRPr lang="en-US" baseline="0" dirty="0"/>
          </a:p>
        </p:txBody>
      </p:sp>
    </p:spTree>
    <p:extLst>
      <p:ext uri="{BB962C8B-B14F-4D97-AF65-F5344CB8AC3E}">
        <p14:creationId xmlns:p14="http://schemas.microsoft.com/office/powerpoint/2010/main" val="26575037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79763" y="433388"/>
            <a:ext cx="2014537" cy="1509712"/>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3965149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341446"/>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125"/>
              <a:t>Section (optional)</a:t>
            </a:r>
            <a:endParaRPr lang="en-US" sz="1125"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13" dirty="0"/>
              <a:t>Picture</a:t>
            </a:r>
            <a:br>
              <a:rPr lang="en-US" sz="1013" dirty="0"/>
            </a:br>
            <a:r>
              <a:rPr lang="en-US" sz="1013" dirty="0"/>
              <a:t>(optional)</a:t>
            </a:r>
          </a:p>
        </p:txBody>
      </p:sp>
    </p:spTree>
    <p:extLst>
      <p:ext uri="{BB962C8B-B14F-4D97-AF65-F5344CB8AC3E}">
        <p14:creationId xmlns:p14="http://schemas.microsoft.com/office/powerpoint/2010/main" val="8756259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88303376"/>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39648482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42100594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22855858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6134533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15367963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42913209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6896343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0530913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7625536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7457355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82754953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42998403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192268921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5159913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image" Target="../media/image1.emf"/><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Assess </a:t>
            </a:r>
            <a:r>
              <a:rPr lang="en-US" sz="700" b="1" baseline="0" dirty="0">
                <a:solidFill>
                  <a:schemeClr val="tx1">
                    <a:lumMod val="50000"/>
                    <a:lumOff val="50000"/>
                  </a:schemeClr>
                </a:solidFill>
                <a:latin typeface="Arial" panose="020B0604020202020204" pitchFamily="34" charset="0"/>
                <a:cs typeface="Arial" panose="020B0604020202020204" pitchFamily="34" charset="0"/>
              </a:rPr>
              <a:t>Your Review</a:t>
            </a:r>
            <a:endParaRPr lang="en-US" sz="700" b="1" dirty="0">
              <a:solidFill>
                <a:schemeClr val="tx1">
                  <a:lumMod val="50000"/>
                  <a:lumOff val="50000"/>
                </a:schemeClr>
              </a:solidFill>
              <a:latin typeface="Arial" panose="020B0604020202020204" pitchFamily="34" charset="0"/>
              <a:cs typeface="Arial" panose="020B0604020202020204" pitchFamily="34" charset="0"/>
            </a:endParaRP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7"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 id="2147483728" r:id="rId14"/>
    <p:sldLayoutId id="2147483730" r:id="rId15"/>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Assess </a:t>
            </a:r>
            <a:r>
              <a:rPr lang="en-US" sz="700" b="1" baseline="0" dirty="0">
                <a:solidFill>
                  <a:schemeClr val="tx1">
                    <a:lumMod val="50000"/>
                    <a:lumOff val="50000"/>
                  </a:schemeClr>
                </a:solidFill>
                <a:latin typeface="Arial" panose="020B0604020202020204" pitchFamily="34" charset="0"/>
                <a:cs typeface="Arial" panose="020B0604020202020204" pitchFamily="34" charset="0"/>
              </a:rPr>
              <a:t>Your Review</a:t>
            </a:r>
            <a:endParaRPr lang="en-US" sz="700" b="1" dirty="0">
              <a:solidFill>
                <a:schemeClr val="tx1">
                  <a:lumMod val="50000"/>
                  <a:lumOff val="50000"/>
                </a:schemeClr>
              </a:solidFill>
              <a:latin typeface="Arial" panose="020B0604020202020204" pitchFamily="34" charset="0"/>
              <a:cs typeface="Arial" panose="020B0604020202020204" pitchFamily="34" charset="0"/>
            </a:endParaRP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4278363092"/>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prstGeom prst="rect">
            <a:avLst/>
          </a:prstGeom>
        </p:spPr>
        <p:txBody>
          <a:bodyPr lIns="0" tIns="0" rIns="0" bIns="0"/>
          <a:lstStyle/>
          <a:p>
            <a:r>
              <a:rPr lang="en-US" dirty="0"/>
              <a:t>A Discipline for </a:t>
            </a:r>
            <a:br>
              <a:rPr lang="en-US" dirty="0"/>
            </a:br>
            <a:r>
              <a:rPr lang="en-US" dirty="0"/>
              <a:t>Software Engineering</a:t>
            </a:r>
          </a:p>
        </p:txBody>
      </p:sp>
      <p:sp>
        <p:nvSpPr>
          <p:cNvPr id="4" name="Subtitle 3"/>
          <p:cNvSpPr>
            <a:spLocks noGrp="1"/>
          </p:cNvSpPr>
          <p:nvPr>
            <p:ph type="subTitle" idx="1"/>
          </p:nvPr>
        </p:nvSpPr>
        <p:spPr>
          <a:prstGeom prst="rect">
            <a:avLst/>
          </a:prstGeom>
        </p:spPr>
        <p:txBody>
          <a:bodyPr lIns="0" tIns="0" rIns="0" bIns="0"/>
          <a:lstStyle/>
          <a:p>
            <a:r>
              <a:rPr lang="en-US" dirty="0"/>
              <a:t>Workshop 10 – Assessing Your Review</a:t>
            </a:r>
          </a:p>
        </p:txBody>
      </p:sp>
    </p:spTree>
    <p:extLst>
      <p:ext uri="{BB962C8B-B14F-4D97-AF65-F5344CB8AC3E}">
        <p14:creationId xmlns:p14="http://schemas.microsoft.com/office/powerpoint/2010/main" val="40088974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noFill/>
          <a:ln/>
        </p:spPr>
        <p:txBody>
          <a:bodyPr/>
          <a:lstStyle/>
          <a:p>
            <a:r>
              <a:rPr lang="en-US" altLang="en-US" dirty="0"/>
              <a:t>Review Yield </a:t>
            </a:r>
          </a:p>
        </p:txBody>
      </p:sp>
      <mc:AlternateContent xmlns:mc="http://schemas.openxmlformats.org/markup-compatibility/2006" xmlns:a14="http://schemas.microsoft.com/office/drawing/2010/main">
        <mc:Choice Requires="a14">
          <p:sp>
            <p:nvSpPr>
              <p:cNvPr id="46083" name="Rectangle 3"/>
              <p:cNvSpPr>
                <a:spLocks noGrp="1" noChangeArrowheads="1"/>
              </p:cNvSpPr>
              <p:nvPr>
                <p:ph type="body" idx="1"/>
              </p:nvPr>
            </p:nvSpPr>
            <p:spPr>
              <a:xfrm>
                <a:off x="417910" y="1262730"/>
                <a:ext cx="8227815" cy="5168503"/>
              </a:xfrm>
              <a:noFill/>
              <a:ln/>
            </p:spPr>
            <p:txBody>
              <a:bodyPr>
                <a:normAutofit/>
              </a:bodyPr>
              <a:lstStyle/>
              <a:p>
                <a:pPr marL="0" lvl="1" indent="0">
                  <a:buNone/>
                </a:pPr>
                <a:r>
                  <a:rPr lang="en-US" altLang="en-US" dirty="0"/>
                  <a:t>Review yield is the percent of defects found by your review.</a:t>
                </a:r>
              </a:p>
              <a:p>
                <a:pPr marL="0" lvl="1" indent="0">
                  <a:buNone/>
                </a:pPr>
                <a:r>
                  <a:rPr lang="en-US" altLang="en-US" dirty="0"/>
                  <a:t>Yield can also be calculated for design reviews, static analysis,  test, and peer inspections. </a:t>
                </a:r>
              </a:p>
              <a:p>
                <a:pPr marL="0" lvl="1" indent="0">
                  <a:buNone/>
                </a:pPr>
                <a:endParaRPr lang="en-US" altLang="en-US" dirty="0">
                  <a:solidFill>
                    <a:schemeClr val="accent1">
                      <a:lumMod val="75000"/>
                    </a:schemeClr>
                  </a:solidFill>
                </a:endParaRPr>
              </a:p>
              <a:p>
                <a:pPr marL="0" lvl="1" indent="0">
                  <a:buNone/>
                </a:pPr>
                <a:r>
                  <a:rPr lang="en-US" altLang="en-US" dirty="0"/>
                  <a:t>How effective was your review? Calculate your review yield.</a:t>
                </a:r>
              </a:p>
              <a:p>
                <a:endParaRPr lang="en-US" altLang="en-US" dirty="0"/>
              </a:p>
              <a:p>
                <a:pPr/>
                <a14:m>
                  <m:oMathPara xmlns:m="http://schemas.openxmlformats.org/officeDocument/2006/math">
                    <m:oMathParaPr>
                      <m:jc m:val="centerGroup"/>
                    </m:oMathParaPr>
                    <m:oMath xmlns:m="http://schemas.openxmlformats.org/officeDocument/2006/math">
                      <m:r>
                        <a:rPr lang="en-US" altLang="en-US" i="1">
                          <a:latin typeface="Cambria Math"/>
                        </a:rPr>
                        <m:t>𝑌𝑖𝑒𝑙𝑑</m:t>
                      </m:r>
                      <m:r>
                        <a:rPr lang="en-US" altLang="en-US" i="1">
                          <a:latin typeface="Cambria Math"/>
                        </a:rPr>
                        <m:t>=100</m:t>
                      </m:r>
                      <m:f>
                        <m:fPr>
                          <m:ctrlPr>
                            <a:rPr lang="en-US" altLang="en-US" i="1">
                              <a:latin typeface="Cambria Math" panose="02040503050406030204" pitchFamily="18" charset="0"/>
                            </a:rPr>
                          </m:ctrlPr>
                        </m:fPr>
                        <m:num>
                          <m:r>
                            <a:rPr lang="en-US" altLang="en-US" i="1">
                              <a:latin typeface="Cambria Math"/>
                            </a:rPr>
                            <m:t>𝐷𝑒𝑓𝑒𝑐𝑡𝑠𝐹𝑜𝑢𝑛𝑑</m:t>
                          </m:r>
                        </m:num>
                        <m:den>
                          <m:r>
                            <a:rPr lang="en-US" altLang="en-US" i="1">
                              <a:latin typeface="Cambria Math"/>
                            </a:rPr>
                            <m:t>(</m:t>
                          </m:r>
                          <m:r>
                            <a:rPr lang="en-US" altLang="en-US" i="1">
                              <a:latin typeface="Cambria Math"/>
                            </a:rPr>
                            <m:t>𝐷𝑒𝑓𝑒𝑐𝑡𝑠𝐹𝑜𝑢𝑛𝑑</m:t>
                          </m:r>
                          <m:r>
                            <a:rPr lang="en-US" altLang="en-US" i="1">
                              <a:latin typeface="Cambria Math"/>
                            </a:rPr>
                            <m:t>+</m:t>
                          </m:r>
                          <m:r>
                            <a:rPr lang="en-US" altLang="en-US" i="1">
                              <a:latin typeface="Cambria Math"/>
                            </a:rPr>
                            <m:t>𝐷𝑒𝑓𝑒𝑐𝑡𝑠𝐸𝑠𝑐𝑎𝑝𝑒𝑑</m:t>
                          </m:r>
                          <m:r>
                            <a:rPr lang="en-US" altLang="en-US" i="1">
                              <a:latin typeface="Cambria Math"/>
                            </a:rPr>
                            <m:t>)</m:t>
                          </m:r>
                        </m:den>
                      </m:f>
                    </m:oMath>
                  </m:oMathPara>
                </a14:m>
                <a:endParaRPr lang="en-US" altLang="en-US" dirty="0"/>
              </a:p>
            </p:txBody>
          </p:sp>
        </mc:Choice>
        <mc:Fallback xmlns="">
          <p:sp>
            <p:nvSpPr>
              <p:cNvPr id="46083" name="Rectangle 3"/>
              <p:cNvSpPr>
                <a:spLocks noGrp="1" noRot="1" noChangeAspect="1" noMove="1" noResize="1" noEditPoints="1" noAdjustHandles="1" noChangeArrowheads="1" noChangeShapeType="1" noTextEdit="1"/>
              </p:cNvSpPr>
              <p:nvPr>
                <p:ph type="body" idx="1"/>
              </p:nvPr>
            </p:nvSpPr>
            <p:spPr>
              <a:xfrm>
                <a:off x="417910" y="1262730"/>
                <a:ext cx="8227815" cy="5168503"/>
              </a:xfrm>
              <a:blipFill rotWithShape="0">
                <a:blip r:embed="rId3"/>
                <a:stretch>
                  <a:fillRect l="-2076" t="-1533"/>
                </a:stretch>
              </a:blipFill>
              <a:ln/>
            </p:spPr>
            <p:txBody>
              <a:bodyPr/>
              <a:lstStyle/>
              <a:p>
                <a:r>
                  <a:rPr lang="en-US">
                    <a:noFill/>
                  </a:rPr>
                  <a:t> </a:t>
                </a:r>
              </a:p>
            </p:txBody>
          </p:sp>
        </mc:Fallback>
      </mc:AlternateContent>
    </p:spTree>
    <p:extLst>
      <p:ext uri="{BB962C8B-B14F-4D97-AF65-F5344CB8AC3E}">
        <p14:creationId xmlns:p14="http://schemas.microsoft.com/office/powerpoint/2010/main" val="1855653226"/>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Guidelines</a:t>
            </a:r>
          </a:p>
        </p:txBody>
      </p:sp>
      <p:sp>
        <p:nvSpPr>
          <p:cNvPr id="3" name="Content Placeholder 2"/>
          <p:cNvSpPr>
            <a:spLocks noGrp="1"/>
          </p:cNvSpPr>
          <p:nvPr>
            <p:ph idx="1"/>
          </p:nvPr>
        </p:nvSpPr>
        <p:spPr>
          <a:xfrm>
            <a:off x="392790" y="1246350"/>
            <a:ext cx="8320035" cy="5014243"/>
          </a:xfrm>
        </p:spPr>
        <p:txBody>
          <a:bodyPr>
            <a:normAutofit/>
          </a:bodyPr>
          <a:lstStyle/>
          <a:p>
            <a:r>
              <a:rPr lang="en-US" dirty="0"/>
              <a:t>Find rate 3–5 per hour</a:t>
            </a:r>
          </a:p>
          <a:p>
            <a:r>
              <a:rPr lang="en-US" dirty="0"/>
              <a:t>Review yield &gt; 50% good</a:t>
            </a:r>
          </a:p>
          <a:p>
            <a:r>
              <a:rPr lang="en-US" dirty="0"/>
              <a:t>Review yield &gt; 70% excellent!</a:t>
            </a:r>
          </a:p>
          <a:p>
            <a:endParaRPr lang="en-US" dirty="0"/>
          </a:p>
          <a:p>
            <a:endParaRPr lang="en-US" dirty="0"/>
          </a:p>
          <a:p>
            <a:r>
              <a:rPr lang="en-US" dirty="0"/>
              <a:t>(Code Review Time) / (Coding Time) &gt; 0.5</a:t>
            </a:r>
          </a:p>
          <a:p>
            <a:endParaRPr lang="en-US" dirty="0"/>
          </a:p>
          <a:p>
            <a:r>
              <a:rPr lang="en-US" dirty="0"/>
              <a:t>How do your results compare to the benchmarks?</a:t>
            </a:r>
          </a:p>
        </p:txBody>
      </p:sp>
    </p:spTree>
    <p:extLst>
      <p:ext uri="{BB962C8B-B14F-4D97-AF65-F5344CB8AC3E}">
        <p14:creationId xmlns:p14="http://schemas.microsoft.com/office/powerpoint/2010/main" val="36633245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3162" t="1276" r="2357" b="4189"/>
          <a:stretch/>
        </p:blipFill>
        <p:spPr bwMode="auto">
          <a:xfrm>
            <a:off x="429689" y="873063"/>
            <a:ext cx="6960946" cy="5111873"/>
          </a:xfrm>
          <a:prstGeom prst="rect">
            <a:avLst/>
          </a:prstGeom>
          <a:noFill/>
          <a:ln w="12700">
            <a:noFill/>
            <a:miter lim="800000"/>
            <a:headEnd/>
            <a:tailEnd/>
          </a:ln>
          <a:extLst>
            <a:ext uri="{909E8E84-426E-40dd-AFC4-6F175D3DCCD1}">
              <a14:hiddenFill xmlns:a14="http://schemas.microsoft.com/office/drawing/2010/main" xmlns="">
                <a:solidFill>
                  <a:srgbClr val="FFFFFF"/>
                </a:solidFill>
              </a14:hiddenFill>
            </a:ext>
          </a:extLst>
        </p:spPr>
      </p:pic>
      <p:sp>
        <p:nvSpPr>
          <p:cNvPr id="13315" name="Rectangle 3"/>
          <p:cNvSpPr>
            <a:spLocks noGrp="1" noChangeArrowheads="1"/>
          </p:cNvSpPr>
          <p:nvPr>
            <p:ph type="title"/>
          </p:nvPr>
        </p:nvSpPr>
        <p:spPr>
          <a:xfrm>
            <a:off x="404242" y="241745"/>
            <a:ext cx="8505825" cy="341312"/>
          </a:xfrm>
        </p:spPr>
        <p:txBody>
          <a:bodyPr>
            <a:noAutofit/>
          </a:bodyPr>
          <a:lstStyle/>
          <a:p>
            <a:pPr eaLnBrk="1" hangingPunct="1"/>
            <a:r>
              <a:rPr lang="en-US" altLang="en-US" dirty="0"/>
              <a:t>Yield Versus Review Rate </a:t>
            </a:r>
          </a:p>
        </p:txBody>
      </p:sp>
    </p:spTree>
    <p:extLst>
      <p:ext uri="{BB962C8B-B14F-4D97-AF65-F5344CB8AC3E}">
        <p14:creationId xmlns:p14="http://schemas.microsoft.com/office/powerpoint/2010/main" val="700166757"/>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999" y="228987"/>
            <a:ext cx="8340969" cy="878059"/>
          </a:xfrm>
        </p:spPr>
        <p:txBody>
          <a:bodyPr/>
          <a:lstStyle/>
          <a:p>
            <a:r>
              <a:rPr lang="en-US" dirty="0"/>
              <a:t>Code Inspection Rates Versus Defects </a:t>
            </a:r>
            <a:br>
              <a:rPr lang="en-US" dirty="0"/>
            </a:br>
            <a:r>
              <a:rPr lang="en-US" dirty="0"/>
              <a:t>per KLOC Found</a:t>
            </a:r>
          </a:p>
        </p:txBody>
      </p:sp>
      <p:sp>
        <p:nvSpPr>
          <p:cNvPr id="5" name="TextBox 4"/>
          <p:cNvSpPr txBox="1"/>
          <p:nvPr/>
        </p:nvSpPr>
        <p:spPr>
          <a:xfrm>
            <a:off x="579349" y="4976324"/>
            <a:ext cx="7447051" cy="615553"/>
          </a:xfrm>
          <a:prstGeom prst="rect">
            <a:avLst/>
          </a:prstGeom>
          <a:noFill/>
        </p:spPr>
        <p:txBody>
          <a:bodyPr wrap="square" lIns="0" tIns="0" rIns="0" bIns="0" rtlCol="0">
            <a:spAutoFit/>
          </a:bodyPr>
          <a:lstStyle/>
          <a:p>
            <a:r>
              <a:rPr lang="en-US" sz="2000" dirty="0">
                <a:latin typeface="Arial"/>
                <a:cs typeface="Arial"/>
              </a:rPr>
              <a:t>Bottom line: If you inspect too quickly, you won’t find much, </a:t>
            </a:r>
            <a:br>
              <a:rPr lang="en-US" sz="2000" dirty="0">
                <a:latin typeface="Arial"/>
                <a:cs typeface="Arial"/>
              </a:rPr>
            </a:br>
            <a:r>
              <a:rPr lang="en-US" sz="2000" dirty="0">
                <a:latin typeface="Arial"/>
                <a:cs typeface="Arial"/>
              </a:rPr>
              <a:t>and it’s usually a waste of time.</a:t>
            </a:r>
          </a:p>
        </p:txBody>
      </p:sp>
      <p:grpSp>
        <p:nvGrpSpPr>
          <p:cNvPr id="109" name="Group 108"/>
          <p:cNvGrpSpPr/>
          <p:nvPr/>
        </p:nvGrpSpPr>
        <p:grpSpPr>
          <a:xfrm>
            <a:off x="417178" y="1402947"/>
            <a:ext cx="6491302" cy="3311297"/>
            <a:chOff x="417178" y="1402947"/>
            <a:chExt cx="6491302" cy="3311297"/>
          </a:xfrm>
        </p:grpSpPr>
        <p:grpSp>
          <p:nvGrpSpPr>
            <p:cNvPr id="57" name="Group 56"/>
            <p:cNvGrpSpPr/>
            <p:nvPr/>
          </p:nvGrpSpPr>
          <p:grpSpPr>
            <a:xfrm>
              <a:off x="1198034" y="1744131"/>
              <a:ext cx="5657850" cy="2692400"/>
              <a:chOff x="1282700" y="2641600"/>
              <a:chExt cx="5562600" cy="2692400"/>
            </a:xfrm>
          </p:grpSpPr>
          <p:cxnSp>
            <p:nvCxnSpPr>
              <p:cNvPr id="6" name="Straight Connector 5"/>
              <p:cNvCxnSpPr/>
              <p:nvPr/>
            </p:nvCxnSpPr>
            <p:spPr>
              <a:xfrm>
                <a:off x="1282700" y="2641600"/>
                <a:ext cx="55626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1282700" y="2910840"/>
                <a:ext cx="55626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1282700" y="3180080"/>
                <a:ext cx="55626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282700" y="3449320"/>
                <a:ext cx="55626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1282700" y="3718560"/>
                <a:ext cx="55626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282700" y="3987800"/>
                <a:ext cx="55626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1282700" y="4257040"/>
                <a:ext cx="55626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1282700" y="4526280"/>
                <a:ext cx="55626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1282700" y="4795520"/>
                <a:ext cx="55626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1282700" y="5064760"/>
                <a:ext cx="55626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1282700" y="5334000"/>
                <a:ext cx="55626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8" name="Straight Connector 17"/>
            <p:cNvCxnSpPr/>
            <p:nvPr/>
          </p:nvCxnSpPr>
          <p:spPr>
            <a:xfrm>
              <a:off x="1229784" y="1737781"/>
              <a:ext cx="0" cy="27686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2334685" y="1737781"/>
              <a:ext cx="0" cy="2768600"/>
            </a:xfrm>
            <a:prstGeom prst="line">
              <a:avLst/>
            </a:prstGeom>
            <a:ln w="28575"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3441701" y="1737781"/>
              <a:ext cx="0" cy="2768600"/>
            </a:xfrm>
            <a:prstGeom prst="line">
              <a:avLst/>
            </a:prstGeom>
            <a:ln w="28575"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1782234" y="4433356"/>
              <a:ext cx="0" cy="6032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2335742" y="4433356"/>
              <a:ext cx="0" cy="4445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2889250" y="4433356"/>
              <a:ext cx="0" cy="4445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3442758" y="4433356"/>
              <a:ext cx="0" cy="4445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3996266" y="4433356"/>
              <a:ext cx="0" cy="4445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4549774" y="4433356"/>
              <a:ext cx="0" cy="4445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5103282" y="4433356"/>
              <a:ext cx="0" cy="4445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5656790" y="4433356"/>
              <a:ext cx="0" cy="4445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6210298" y="4433356"/>
              <a:ext cx="0" cy="4445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6763809" y="4433356"/>
              <a:ext cx="0" cy="4445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902759" y="4357156"/>
              <a:ext cx="249593" cy="153888"/>
            </a:xfrm>
            <a:prstGeom prst="rect">
              <a:avLst/>
            </a:prstGeom>
            <a:noFill/>
          </p:spPr>
          <p:txBody>
            <a:bodyPr wrap="none" lIns="0" tIns="0" rIns="0" bIns="0" rtlCol="0">
              <a:spAutoFit/>
            </a:bodyPr>
            <a:lstStyle/>
            <a:p>
              <a:pPr algn="r"/>
              <a:r>
                <a:rPr lang="en-US" sz="1000" dirty="0">
                  <a:latin typeface="Arial"/>
                  <a:cs typeface="Arial"/>
                </a:rPr>
                <a:t>0.00</a:t>
              </a:r>
            </a:p>
          </p:txBody>
        </p:sp>
        <p:sp>
          <p:nvSpPr>
            <p:cNvPr id="35" name="TextBox 34"/>
            <p:cNvSpPr txBox="1"/>
            <p:nvPr/>
          </p:nvSpPr>
          <p:spPr>
            <a:xfrm>
              <a:off x="831438" y="4088446"/>
              <a:ext cx="320914" cy="153888"/>
            </a:xfrm>
            <a:prstGeom prst="rect">
              <a:avLst/>
            </a:prstGeom>
            <a:noFill/>
          </p:spPr>
          <p:txBody>
            <a:bodyPr wrap="none" lIns="0" tIns="0" rIns="0" bIns="0" rtlCol="0">
              <a:spAutoFit/>
            </a:bodyPr>
            <a:lstStyle/>
            <a:p>
              <a:pPr algn="r"/>
              <a:r>
                <a:rPr lang="en-US" sz="1000" dirty="0">
                  <a:latin typeface="Arial"/>
                  <a:cs typeface="Arial"/>
                </a:rPr>
                <a:t>10.00</a:t>
              </a:r>
            </a:p>
          </p:txBody>
        </p:sp>
        <p:sp>
          <p:nvSpPr>
            <p:cNvPr id="36" name="TextBox 35"/>
            <p:cNvSpPr txBox="1"/>
            <p:nvPr/>
          </p:nvSpPr>
          <p:spPr>
            <a:xfrm>
              <a:off x="831438" y="3819735"/>
              <a:ext cx="320914" cy="153888"/>
            </a:xfrm>
            <a:prstGeom prst="rect">
              <a:avLst/>
            </a:prstGeom>
            <a:noFill/>
          </p:spPr>
          <p:txBody>
            <a:bodyPr wrap="none" lIns="0" tIns="0" rIns="0" bIns="0" rtlCol="0">
              <a:spAutoFit/>
            </a:bodyPr>
            <a:lstStyle/>
            <a:p>
              <a:pPr algn="r"/>
              <a:r>
                <a:rPr lang="en-US" sz="1000" dirty="0">
                  <a:latin typeface="Arial"/>
                  <a:cs typeface="Arial"/>
                </a:rPr>
                <a:t>20.00</a:t>
              </a:r>
            </a:p>
          </p:txBody>
        </p:sp>
        <p:sp>
          <p:nvSpPr>
            <p:cNvPr id="37" name="TextBox 36"/>
            <p:cNvSpPr txBox="1"/>
            <p:nvPr/>
          </p:nvSpPr>
          <p:spPr>
            <a:xfrm>
              <a:off x="831438" y="3551024"/>
              <a:ext cx="320914" cy="153888"/>
            </a:xfrm>
            <a:prstGeom prst="rect">
              <a:avLst/>
            </a:prstGeom>
            <a:noFill/>
          </p:spPr>
          <p:txBody>
            <a:bodyPr wrap="none" lIns="0" tIns="0" rIns="0" bIns="0" rtlCol="0">
              <a:spAutoFit/>
            </a:bodyPr>
            <a:lstStyle/>
            <a:p>
              <a:pPr algn="r"/>
              <a:r>
                <a:rPr lang="en-US" sz="1000" dirty="0">
                  <a:latin typeface="Arial"/>
                  <a:cs typeface="Arial"/>
                </a:rPr>
                <a:t>30.00</a:t>
              </a:r>
            </a:p>
          </p:txBody>
        </p:sp>
        <p:sp>
          <p:nvSpPr>
            <p:cNvPr id="38" name="TextBox 37"/>
            <p:cNvSpPr txBox="1"/>
            <p:nvPr/>
          </p:nvSpPr>
          <p:spPr>
            <a:xfrm>
              <a:off x="831438" y="3282313"/>
              <a:ext cx="320914" cy="153888"/>
            </a:xfrm>
            <a:prstGeom prst="rect">
              <a:avLst/>
            </a:prstGeom>
            <a:noFill/>
          </p:spPr>
          <p:txBody>
            <a:bodyPr wrap="none" lIns="0" tIns="0" rIns="0" bIns="0" rtlCol="0">
              <a:spAutoFit/>
            </a:bodyPr>
            <a:lstStyle/>
            <a:p>
              <a:pPr algn="r"/>
              <a:r>
                <a:rPr lang="en-US" sz="1000" dirty="0">
                  <a:latin typeface="Arial"/>
                  <a:cs typeface="Arial"/>
                </a:rPr>
                <a:t>40.00</a:t>
              </a:r>
            </a:p>
          </p:txBody>
        </p:sp>
        <p:sp>
          <p:nvSpPr>
            <p:cNvPr id="39" name="TextBox 38"/>
            <p:cNvSpPr txBox="1"/>
            <p:nvPr/>
          </p:nvSpPr>
          <p:spPr>
            <a:xfrm>
              <a:off x="831438" y="3013602"/>
              <a:ext cx="320914" cy="153888"/>
            </a:xfrm>
            <a:prstGeom prst="rect">
              <a:avLst/>
            </a:prstGeom>
            <a:noFill/>
          </p:spPr>
          <p:txBody>
            <a:bodyPr wrap="none" lIns="0" tIns="0" rIns="0" bIns="0" rtlCol="0">
              <a:spAutoFit/>
            </a:bodyPr>
            <a:lstStyle/>
            <a:p>
              <a:pPr algn="r"/>
              <a:r>
                <a:rPr lang="en-US" sz="1000" dirty="0">
                  <a:latin typeface="Arial"/>
                  <a:cs typeface="Arial"/>
                </a:rPr>
                <a:t>50.00 </a:t>
              </a:r>
            </a:p>
          </p:txBody>
        </p:sp>
        <p:sp>
          <p:nvSpPr>
            <p:cNvPr id="40" name="TextBox 39"/>
            <p:cNvSpPr txBox="1"/>
            <p:nvPr/>
          </p:nvSpPr>
          <p:spPr>
            <a:xfrm>
              <a:off x="831438" y="2744891"/>
              <a:ext cx="320914" cy="153888"/>
            </a:xfrm>
            <a:prstGeom prst="rect">
              <a:avLst/>
            </a:prstGeom>
            <a:noFill/>
          </p:spPr>
          <p:txBody>
            <a:bodyPr wrap="none" lIns="0" tIns="0" rIns="0" bIns="0" rtlCol="0">
              <a:spAutoFit/>
            </a:bodyPr>
            <a:lstStyle/>
            <a:p>
              <a:pPr algn="r"/>
              <a:r>
                <a:rPr lang="en-US" sz="1000" dirty="0">
                  <a:latin typeface="Arial"/>
                  <a:cs typeface="Arial"/>
                </a:rPr>
                <a:t>60.00 </a:t>
              </a:r>
            </a:p>
          </p:txBody>
        </p:sp>
        <p:sp>
          <p:nvSpPr>
            <p:cNvPr id="41" name="TextBox 40"/>
            <p:cNvSpPr txBox="1"/>
            <p:nvPr/>
          </p:nvSpPr>
          <p:spPr>
            <a:xfrm>
              <a:off x="831438" y="2476180"/>
              <a:ext cx="320914" cy="153888"/>
            </a:xfrm>
            <a:prstGeom prst="rect">
              <a:avLst/>
            </a:prstGeom>
            <a:noFill/>
          </p:spPr>
          <p:txBody>
            <a:bodyPr wrap="none" lIns="0" tIns="0" rIns="0" bIns="0" rtlCol="0">
              <a:spAutoFit/>
            </a:bodyPr>
            <a:lstStyle/>
            <a:p>
              <a:pPr algn="r"/>
              <a:r>
                <a:rPr lang="en-US" sz="1000" dirty="0">
                  <a:latin typeface="Arial"/>
                  <a:cs typeface="Arial"/>
                </a:rPr>
                <a:t>70.00 </a:t>
              </a:r>
            </a:p>
          </p:txBody>
        </p:sp>
        <p:sp>
          <p:nvSpPr>
            <p:cNvPr id="42" name="TextBox 41"/>
            <p:cNvSpPr txBox="1"/>
            <p:nvPr/>
          </p:nvSpPr>
          <p:spPr>
            <a:xfrm>
              <a:off x="831438" y="2207469"/>
              <a:ext cx="320914" cy="153888"/>
            </a:xfrm>
            <a:prstGeom prst="rect">
              <a:avLst/>
            </a:prstGeom>
            <a:noFill/>
          </p:spPr>
          <p:txBody>
            <a:bodyPr wrap="none" lIns="0" tIns="0" rIns="0" bIns="0" rtlCol="0">
              <a:spAutoFit/>
            </a:bodyPr>
            <a:lstStyle/>
            <a:p>
              <a:pPr algn="r"/>
              <a:r>
                <a:rPr lang="en-US" sz="1000" dirty="0">
                  <a:latin typeface="Arial"/>
                  <a:cs typeface="Arial"/>
                </a:rPr>
                <a:t>80.00 </a:t>
              </a:r>
            </a:p>
          </p:txBody>
        </p:sp>
        <p:sp>
          <p:nvSpPr>
            <p:cNvPr id="43" name="TextBox 42"/>
            <p:cNvSpPr txBox="1"/>
            <p:nvPr/>
          </p:nvSpPr>
          <p:spPr>
            <a:xfrm>
              <a:off x="831438" y="1938758"/>
              <a:ext cx="320914" cy="153888"/>
            </a:xfrm>
            <a:prstGeom prst="rect">
              <a:avLst/>
            </a:prstGeom>
            <a:noFill/>
          </p:spPr>
          <p:txBody>
            <a:bodyPr wrap="none" lIns="0" tIns="0" rIns="0" bIns="0" rtlCol="0">
              <a:spAutoFit/>
            </a:bodyPr>
            <a:lstStyle/>
            <a:p>
              <a:pPr algn="r"/>
              <a:r>
                <a:rPr lang="en-US" sz="1000" dirty="0">
                  <a:latin typeface="Arial"/>
                  <a:cs typeface="Arial"/>
                </a:rPr>
                <a:t>90.00 </a:t>
              </a:r>
            </a:p>
          </p:txBody>
        </p:sp>
        <p:sp>
          <p:nvSpPr>
            <p:cNvPr id="44" name="TextBox 43"/>
            <p:cNvSpPr txBox="1"/>
            <p:nvPr/>
          </p:nvSpPr>
          <p:spPr>
            <a:xfrm>
              <a:off x="760117" y="1670047"/>
              <a:ext cx="392235" cy="153888"/>
            </a:xfrm>
            <a:prstGeom prst="rect">
              <a:avLst/>
            </a:prstGeom>
            <a:noFill/>
          </p:spPr>
          <p:txBody>
            <a:bodyPr wrap="none" lIns="0" tIns="0" rIns="0" bIns="0" rtlCol="0">
              <a:spAutoFit/>
            </a:bodyPr>
            <a:lstStyle/>
            <a:p>
              <a:pPr algn="r"/>
              <a:r>
                <a:rPr lang="en-US" sz="1000" dirty="0">
                  <a:latin typeface="Arial"/>
                  <a:cs typeface="Arial"/>
                </a:rPr>
                <a:t>100.00  </a:t>
              </a:r>
            </a:p>
          </p:txBody>
        </p:sp>
        <p:sp>
          <p:nvSpPr>
            <p:cNvPr id="46" name="TextBox 45"/>
            <p:cNvSpPr txBox="1"/>
            <p:nvPr/>
          </p:nvSpPr>
          <p:spPr>
            <a:xfrm>
              <a:off x="1105959" y="4560356"/>
              <a:ext cx="249593" cy="153888"/>
            </a:xfrm>
            <a:prstGeom prst="rect">
              <a:avLst/>
            </a:prstGeom>
            <a:noFill/>
          </p:spPr>
          <p:txBody>
            <a:bodyPr wrap="none" lIns="0" tIns="0" rIns="0" bIns="0" rtlCol="0">
              <a:spAutoFit/>
            </a:bodyPr>
            <a:lstStyle/>
            <a:p>
              <a:pPr algn="ctr"/>
              <a:r>
                <a:rPr lang="en-US" sz="1000" dirty="0">
                  <a:latin typeface="Arial"/>
                  <a:cs typeface="Arial"/>
                </a:rPr>
                <a:t>0.00</a:t>
              </a:r>
            </a:p>
          </p:txBody>
        </p:sp>
        <p:sp>
          <p:nvSpPr>
            <p:cNvPr id="47" name="TextBox 46"/>
            <p:cNvSpPr txBox="1"/>
            <p:nvPr/>
          </p:nvSpPr>
          <p:spPr>
            <a:xfrm>
              <a:off x="1672818" y="4560356"/>
              <a:ext cx="213963" cy="153888"/>
            </a:xfrm>
            <a:prstGeom prst="rect">
              <a:avLst/>
            </a:prstGeom>
            <a:noFill/>
          </p:spPr>
          <p:txBody>
            <a:bodyPr wrap="none" lIns="0" tIns="0" rIns="0" bIns="0" rtlCol="0">
              <a:spAutoFit/>
            </a:bodyPr>
            <a:lstStyle/>
            <a:p>
              <a:pPr algn="ctr"/>
              <a:r>
                <a:rPr lang="en-US" sz="1000" dirty="0">
                  <a:latin typeface="Arial"/>
                  <a:cs typeface="Arial"/>
                </a:rPr>
                <a:t>100</a:t>
              </a:r>
            </a:p>
          </p:txBody>
        </p:sp>
        <p:sp>
          <p:nvSpPr>
            <p:cNvPr id="48" name="TextBox 47"/>
            <p:cNvSpPr txBox="1"/>
            <p:nvPr/>
          </p:nvSpPr>
          <p:spPr>
            <a:xfrm>
              <a:off x="2225212" y="4560356"/>
              <a:ext cx="213963" cy="153888"/>
            </a:xfrm>
            <a:prstGeom prst="rect">
              <a:avLst/>
            </a:prstGeom>
            <a:noFill/>
          </p:spPr>
          <p:txBody>
            <a:bodyPr wrap="none" lIns="0" tIns="0" rIns="0" bIns="0" rtlCol="0">
              <a:spAutoFit/>
            </a:bodyPr>
            <a:lstStyle/>
            <a:p>
              <a:pPr algn="ctr"/>
              <a:r>
                <a:rPr lang="en-US" sz="1000" dirty="0">
                  <a:latin typeface="Arial"/>
                  <a:cs typeface="Arial"/>
                </a:rPr>
                <a:t>200</a:t>
              </a:r>
            </a:p>
          </p:txBody>
        </p:sp>
        <p:sp>
          <p:nvSpPr>
            <p:cNvPr id="49" name="TextBox 48"/>
            <p:cNvSpPr txBox="1"/>
            <p:nvPr/>
          </p:nvSpPr>
          <p:spPr>
            <a:xfrm>
              <a:off x="2786072" y="4560356"/>
              <a:ext cx="213963" cy="153888"/>
            </a:xfrm>
            <a:prstGeom prst="rect">
              <a:avLst/>
            </a:prstGeom>
            <a:noFill/>
          </p:spPr>
          <p:txBody>
            <a:bodyPr wrap="none" lIns="0" tIns="0" rIns="0" bIns="0" rtlCol="0">
              <a:spAutoFit/>
            </a:bodyPr>
            <a:lstStyle/>
            <a:p>
              <a:pPr algn="ctr"/>
              <a:r>
                <a:rPr lang="en-US" sz="1000" dirty="0">
                  <a:latin typeface="Arial"/>
                  <a:cs typeface="Arial"/>
                </a:rPr>
                <a:t>300</a:t>
              </a:r>
            </a:p>
          </p:txBody>
        </p:sp>
        <p:sp>
          <p:nvSpPr>
            <p:cNvPr id="50" name="TextBox 49"/>
            <p:cNvSpPr txBox="1"/>
            <p:nvPr/>
          </p:nvSpPr>
          <p:spPr>
            <a:xfrm>
              <a:off x="3334233" y="4560356"/>
              <a:ext cx="213963" cy="153888"/>
            </a:xfrm>
            <a:prstGeom prst="rect">
              <a:avLst/>
            </a:prstGeom>
            <a:noFill/>
          </p:spPr>
          <p:txBody>
            <a:bodyPr wrap="none" lIns="0" tIns="0" rIns="0" bIns="0" rtlCol="0">
              <a:spAutoFit/>
            </a:bodyPr>
            <a:lstStyle/>
            <a:p>
              <a:pPr algn="ctr"/>
              <a:r>
                <a:rPr lang="en-US" sz="1000" dirty="0">
                  <a:latin typeface="Arial"/>
                  <a:cs typeface="Arial"/>
                </a:rPr>
                <a:t>400</a:t>
              </a:r>
            </a:p>
          </p:txBody>
        </p:sp>
        <p:sp>
          <p:nvSpPr>
            <p:cNvPr id="51" name="TextBox 50"/>
            <p:cNvSpPr txBox="1"/>
            <p:nvPr/>
          </p:nvSpPr>
          <p:spPr>
            <a:xfrm>
              <a:off x="3890860" y="4560356"/>
              <a:ext cx="213963" cy="153888"/>
            </a:xfrm>
            <a:prstGeom prst="rect">
              <a:avLst/>
            </a:prstGeom>
            <a:noFill/>
          </p:spPr>
          <p:txBody>
            <a:bodyPr wrap="none" lIns="0" tIns="0" rIns="0" bIns="0" rtlCol="0">
              <a:spAutoFit/>
            </a:bodyPr>
            <a:lstStyle/>
            <a:p>
              <a:pPr algn="ctr"/>
              <a:r>
                <a:rPr lang="en-US" sz="1000" dirty="0">
                  <a:latin typeface="Arial"/>
                  <a:cs typeface="Arial"/>
                </a:rPr>
                <a:t>500</a:t>
              </a:r>
            </a:p>
          </p:txBody>
        </p:sp>
        <p:sp>
          <p:nvSpPr>
            <p:cNvPr id="52" name="TextBox 51"/>
            <p:cNvSpPr txBox="1"/>
            <p:nvPr/>
          </p:nvSpPr>
          <p:spPr>
            <a:xfrm>
              <a:off x="4443254" y="4560356"/>
              <a:ext cx="213963" cy="153888"/>
            </a:xfrm>
            <a:prstGeom prst="rect">
              <a:avLst/>
            </a:prstGeom>
            <a:noFill/>
          </p:spPr>
          <p:txBody>
            <a:bodyPr wrap="none" lIns="0" tIns="0" rIns="0" bIns="0" rtlCol="0">
              <a:spAutoFit/>
            </a:bodyPr>
            <a:lstStyle/>
            <a:p>
              <a:pPr algn="ctr"/>
              <a:r>
                <a:rPr lang="en-US" sz="1000" dirty="0">
                  <a:latin typeface="Arial"/>
                  <a:cs typeface="Arial"/>
                </a:rPr>
                <a:t>600</a:t>
              </a:r>
            </a:p>
          </p:txBody>
        </p:sp>
        <p:sp>
          <p:nvSpPr>
            <p:cNvPr id="53" name="TextBox 52"/>
            <p:cNvSpPr txBox="1"/>
            <p:nvPr/>
          </p:nvSpPr>
          <p:spPr>
            <a:xfrm>
              <a:off x="4995648" y="4560356"/>
              <a:ext cx="213963" cy="153888"/>
            </a:xfrm>
            <a:prstGeom prst="rect">
              <a:avLst/>
            </a:prstGeom>
            <a:noFill/>
          </p:spPr>
          <p:txBody>
            <a:bodyPr wrap="none" lIns="0" tIns="0" rIns="0" bIns="0" rtlCol="0">
              <a:spAutoFit/>
            </a:bodyPr>
            <a:lstStyle/>
            <a:p>
              <a:pPr algn="ctr"/>
              <a:r>
                <a:rPr lang="en-US" sz="1000" dirty="0">
                  <a:latin typeface="Arial"/>
                  <a:cs typeface="Arial"/>
                </a:rPr>
                <a:t>700</a:t>
              </a:r>
            </a:p>
          </p:txBody>
        </p:sp>
        <p:sp>
          <p:nvSpPr>
            <p:cNvPr id="54" name="TextBox 53"/>
            <p:cNvSpPr txBox="1"/>
            <p:nvPr/>
          </p:nvSpPr>
          <p:spPr>
            <a:xfrm>
              <a:off x="5548042" y="4560356"/>
              <a:ext cx="213963" cy="153888"/>
            </a:xfrm>
            <a:prstGeom prst="rect">
              <a:avLst/>
            </a:prstGeom>
            <a:noFill/>
          </p:spPr>
          <p:txBody>
            <a:bodyPr wrap="none" lIns="0" tIns="0" rIns="0" bIns="0" rtlCol="0">
              <a:spAutoFit/>
            </a:bodyPr>
            <a:lstStyle/>
            <a:p>
              <a:pPr algn="ctr"/>
              <a:r>
                <a:rPr lang="en-US" sz="1000" dirty="0">
                  <a:latin typeface="Arial"/>
                  <a:cs typeface="Arial"/>
                </a:rPr>
                <a:t>800</a:t>
              </a:r>
            </a:p>
          </p:txBody>
        </p:sp>
        <p:sp>
          <p:nvSpPr>
            <p:cNvPr id="55" name="TextBox 54"/>
            <p:cNvSpPr txBox="1"/>
            <p:nvPr/>
          </p:nvSpPr>
          <p:spPr>
            <a:xfrm>
              <a:off x="6104669" y="4560356"/>
              <a:ext cx="213963" cy="153888"/>
            </a:xfrm>
            <a:prstGeom prst="rect">
              <a:avLst/>
            </a:prstGeom>
            <a:noFill/>
          </p:spPr>
          <p:txBody>
            <a:bodyPr wrap="none" lIns="0" tIns="0" rIns="0" bIns="0" rtlCol="0">
              <a:spAutoFit/>
            </a:bodyPr>
            <a:lstStyle/>
            <a:p>
              <a:pPr algn="ctr"/>
              <a:r>
                <a:rPr lang="en-US" sz="1000" dirty="0">
                  <a:latin typeface="Arial"/>
                  <a:cs typeface="Arial"/>
                </a:rPr>
                <a:t>900</a:t>
              </a:r>
            </a:p>
          </p:txBody>
        </p:sp>
        <p:sp>
          <p:nvSpPr>
            <p:cNvPr id="56" name="TextBox 55"/>
            <p:cNvSpPr txBox="1"/>
            <p:nvPr/>
          </p:nvSpPr>
          <p:spPr>
            <a:xfrm>
              <a:off x="6623196" y="4560356"/>
              <a:ext cx="285284" cy="153888"/>
            </a:xfrm>
            <a:prstGeom prst="rect">
              <a:avLst/>
            </a:prstGeom>
            <a:noFill/>
          </p:spPr>
          <p:txBody>
            <a:bodyPr wrap="none" lIns="0" tIns="0" rIns="0" bIns="0" rtlCol="0">
              <a:spAutoFit/>
            </a:bodyPr>
            <a:lstStyle/>
            <a:p>
              <a:pPr algn="ctr"/>
              <a:r>
                <a:rPr lang="en-US" sz="1000" dirty="0">
                  <a:latin typeface="Arial"/>
                  <a:cs typeface="Arial"/>
                </a:rPr>
                <a:t>1000</a:t>
              </a:r>
            </a:p>
          </p:txBody>
        </p:sp>
        <p:sp>
          <p:nvSpPr>
            <p:cNvPr id="58" name="TextBox 57"/>
            <p:cNvSpPr txBox="1"/>
            <p:nvPr/>
          </p:nvSpPr>
          <p:spPr>
            <a:xfrm rot="16200000">
              <a:off x="-611569" y="3003146"/>
              <a:ext cx="2303716" cy="246221"/>
            </a:xfrm>
            <a:prstGeom prst="rect">
              <a:avLst/>
            </a:prstGeom>
            <a:noFill/>
          </p:spPr>
          <p:txBody>
            <a:bodyPr wrap="none" lIns="0" tIns="0" rIns="0" bIns="0" rtlCol="0">
              <a:spAutoFit/>
            </a:bodyPr>
            <a:lstStyle/>
            <a:p>
              <a:r>
                <a:rPr lang="en-US" sz="1600" dirty="0">
                  <a:latin typeface="Arial"/>
                  <a:cs typeface="Arial"/>
                </a:rPr>
                <a:t>Defects per KLOC Found</a:t>
              </a:r>
            </a:p>
          </p:txBody>
        </p:sp>
        <p:sp>
          <p:nvSpPr>
            <p:cNvPr id="59" name="TextBox 58"/>
            <p:cNvSpPr txBox="1"/>
            <p:nvPr/>
          </p:nvSpPr>
          <p:spPr>
            <a:xfrm>
              <a:off x="3223832" y="1402947"/>
              <a:ext cx="1585470" cy="246221"/>
            </a:xfrm>
            <a:prstGeom prst="rect">
              <a:avLst/>
            </a:prstGeom>
            <a:noFill/>
          </p:spPr>
          <p:txBody>
            <a:bodyPr wrap="none" lIns="0" tIns="0" rIns="0" bIns="0" rtlCol="0">
              <a:spAutoFit/>
            </a:bodyPr>
            <a:lstStyle/>
            <a:p>
              <a:r>
                <a:rPr lang="en-US" sz="1600" dirty="0">
                  <a:latin typeface="Arial"/>
                  <a:cs typeface="Arial"/>
                </a:rPr>
                <a:t>Code Inspections</a:t>
              </a:r>
            </a:p>
          </p:txBody>
        </p:sp>
        <p:sp>
          <p:nvSpPr>
            <p:cNvPr id="61" name="Rounded Rectangle 60"/>
            <p:cNvSpPr/>
            <p:nvPr/>
          </p:nvSpPr>
          <p:spPr>
            <a:xfrm>
              <a:off x="1327150" y="1816105"/>
              <a:ext cx="956733" cy="372533"/>
            </a:xfrm>
            <a:prstGeom prst="roundRect">
              <a:avLst/>
            </a:prstGeom>
            <a:solidFill>
              <a:schemeClr val="bg1"/>
            </a:solidFill>
            <a:ln w="1270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300" dirty="0">
                  <a:solidFill>
                    <a:srgbClr val="000000"/>
                  </a:solidFill>
                  <a:latin typeface="Arial"/>
                  <a:cs typeface="Arial"/>
                </a:rPr>
                <a:t>Avg. = 23</a:t>
              </a:r>
            </a:p>
          </p:txBody>
        </p:sp>
        <p:sp>
          <p:nvSpPr>
            <p:cNvPr id="62" name="Rounded Rectangle 61"/>
            <p:cNvSpPr/>
            <p:nvPr/>
          </p:nvSpPr>
          <p:spPr>
            <a:xfrm>
              <a:off x="2413000" y="1816105"/>
              <a:ext cx="956733" cy="372533"/>
            </a:xfrm>
            <a:prstGeom prst="roundRect">
              <a:avLst/>
            </a:prstGeom>
            <a:solidFill>
              <a:schemeClr val="bg1"/>
            </a:solidFill>
            <a:ln w="1270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300" dirty="0">
                  <a:solidFill>
                    <a:srgbClr val="000000"/>
                  </a:solidFill>
                  <a:latin typeface="Arial"/>
                  <a:cs typeface="Arial"/>
                </a:rPr>
                <a:t>Avg. = 14</a:t>
              </a:r>
            </a:p>
          </p:txBody>
        </p:sp>
        <p:sp>
          <p:nvSpPr>
            <p:cNvPr id="63" name="Rounded Rectangle 62"/>
            <p:cNvSpPr/>
            <p:nvPr/>
          </p:nvSpPr>
          <p:spPr>
            <a:xfrm>
              <a:off x="4781550" y="1816105"/>
              <a:ext cx="956733" cy="372533"/>
            </a:xfrm>
            <a:prstGeom prst="roundRect">
              <a:avLst/>
            </a:prstGeom>
            <a:solidFill>
              <a:schemeClr val="bg1"/>
            </a:solidFill>
            <a:ln w="1270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300" dirty="0">
                  <a:solidFill>
                    <a:srgbClr val="000000"/>
                  </a:solidFill>
                  <a:latin typeface="Arial"/>
                  <a:cs typeface="Arial"/>
                </a:rPr>
                <a:t>Avg. = 6</a:t>
              </a:r>
            </a:p>
          </p:txBody>
        </p:sp>
        <p:sp>
          <p:nvSpPr>
            <p:cNvPr id="64" name="Diamond 63"/>
            <p:cNvSpPr/>
            <p:nvPr/>
          </p:nvSpPr>
          <p:spPr>
            <a:xfrm>
              <a:off x="1528234" y="2425698"/>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 name="Diamond 64"/>
            <p:cNvSpPr/>
            <p:nvPr/>
          </p:nvSpPr>
          <p:spPr>
            <a:xfrm>
              <a:off x="2171700" y="2878665"/>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 name="Diamond 65"/>
            <p:cNvSpPr/>
            <p:nvPr/>
          </p:nvSpPr>
          <p:spPr>
            <a:xfrm>
              <a:off x="1858433" y="3285065"/>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 name="Diamond 66"/>
            <p:cNvSpPr/>
            <p:nvPr/>
          </p:nvSpPr>
          <p:spPr>
            <a:xfrm>
              <a:off x="1718733" y="3285065"/>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 name="Diamond 67"/>
            <p:cNvSpPr/>
            <p:nvPr/>
          </p:nvSpPr>
          <p:spPr>
            <a:xfrm>
              <a:off x="2205566" y="3337982"/>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 name="Diamond 68"/>
            <p:cNvSpPr/>
            <p:nvPr/>
          </p:nvSpPr>
          <p:spPr>
            <a:xfrm>
              <a:off x="2214033" y="3422648"/>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 name="Diamond 69"/>
            <p:cNvSpPr/>
            <p:nvPr/>
          </p:nvSpPr>
          <p:spPr>
            <a:xfrm>
              <a:off x="2341033" y="3534832"/>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 name="Diamond 70"/>
            <p:cNvSpPr/>
            <p:nvPr/>
          </p:nvSpPr>
          <p:spPr>
            <a:xfrm>
              <a:off x="2180167" y="3619498"/>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 name="Diamond 71"/>
            <p:cNvSpPr/>
            <p:nvPr/>
          </p:nvSpPr>
          <p:spPr>
            <a:xfrm>
              <a:off x="2070100" y="3619498"/>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 name="Diamond 72"/>
            <p:cNvSpPr/>
            <p:nvPr/>
          </p:nvSpPr>
          <p:spPr>
            <a:xfrm>
              <a:off x="1761067" y="3661832"/>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 name="Diamond 73"/>
            <p:cNvSpPr/>
            <p:nvPr/>
          </p:nvSpPr>
          <p:spPr>
            <a:xfrm>
              <a:off x="1875367" y="4017432"/>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 name="Diamond 74"/>
            <p:cNvSpPr/>
            <p:nvPr/>
          </p:nvSpPr>
          <p:spPr>
            <a:xfrm>
              <a:off x="1566334" y="4288366"/>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 name="Diamond 75"/>
            <p:cNvSpPr/>
            <p:nvPr/>
          </p:nvSpPr>
          <p:spPr>
            <a:xfrm>
              <a:off x="2006601" y="4389966"/>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 name="Diamond 76"/>
            <p:cNvSpPr/>
            <p:nvPr/>
          </p:nvSpPr>
          <p:spPr>
            <a:xfrm>
              <a:off x="2019301" y="4148666"/>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 name="Diamond 77"/>
            <p:cNvSpPr/>
            <p:nvPr/>
          </p:nvSpPr>
          <p:spPr>
            <a:xfrm>
              <a:off x="2095501" y="4063999"/>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 name="Diamond 78"/>
            <p:cNvSpPr/>
            <p:nvPr/>
          </p:nvSpPr>
          <p:spPr>
            <a:xfrm>
              <a:off x="2362201" y="4034366"/>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 name="Diamond 79"/>
            <p:cNvSpPr/>
            <p:nvPr/>
          </p:nvSpPr>
          <p:spPr>
            <a:xfrm>
              <a:off x="2624667" y="3784599"/>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 name="Diamond 80"/>
            <p:cNvSpPr/>
            <p:nvPr/>
          </p:nvSpPr>
          <p:spPr>
            <a:xfrm>
              <a:off x="2798234" y="3738032"/>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 name="Diamond 81"/>
            <p:cNvSpPr/>
            <p:nvPr/>
          </p:nvSpPr>
          <p:spPr>
            <a:xfrm>
              <a:off x="2802467" y="3649132"/>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 name="Diamond 82"/>
            <p:cNvSpPr/>
            <p:nvPr/>
          </p:nvSpPr>
          <p:spPr>
            <a:xfrm>
              <a:off x="3090334" y="3911599"/>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 name="Diamond 83"/>
            <p:cNvSpPr/>
            <p:nvPr/>
          </p:nvSpPr>
          <p:spPr>
            <a:xfrm>
              <a:off x="3382434" y="3763432"/>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 name="Diamond 84"/>
            <p:cNvSpPr/>
            <p:nvPr/>
          </p:nvSpPr>
          <p:spPr>
            <a:xfrm>
              <a:off x="3458634" y="4127498"/>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 name="Diamond 85"/>
            <p:cNvSpPr/>
            <p:nvPr/>
          </p:nvSpPr>
          <p:spPr>
            <a:xfrm>
              <a:off x="2709334" y="4131732"/>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 name="Diamond 86"/>
            <p:cNvSpPr/>
            <p:nvPr/>
          </p:nvSpPr>
          <p:spPr>
            <a:xfrm>
              <a:off x="2650067" y="3996265"/>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 name="Diamond 87"/>
            <p:cNvSpPr/>
            <p:nvPr/>
          </p:nvSpPr>
          <p:spPr>
            <a:xfrm>
              <a:off x="2552701" y="4042832"/>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 name="Diamond 88"/>
            <p:cNvSpPr/>
            <p:nvPr/>
          </p:nvSpPr>
          <p:spPr>
            <a:xfrm>
              <a:off x="2688167" y="4322232"/>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 name="Diamond 89"/>
            <p:cNvSpPr/>
            <p:nvPr/>
          </p:nvSpPr>
          <p:spPr>
            <a:xfrm>
              <a:off x="2489201" y="4305299"/>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 name="Diamond 90"/>
            <p:cNvSpPr/>
            <p:nvPr/>
          </p:nvSpPr>
          <p:spPr>
            <a:xfrm>
              <a:off x="2277534" y="4292599"/>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3" name="Diamond 92"/>
            <p:cNvSpPr/>
            <p:nvPr/>
          </p:nvSpPr>
          <p:spPr>
            <a:xfrm>
              <a:off x="2095501" y="4389966"/>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4" name="Diamond 93"/>
            <p:cNvSpPr/>
            <p:nvPr/>
          </p:nvSpPr>
          <p:spPr>
            <a:xfrm>
              <a:off x="2154768" y="4389966"/>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5" name="Diamond 94"/>
            <p:cNvSpPr/>
            <p:nvPr/>
          </p:nvSpPr>
          <p:spPr>
            <a:xfrm>
              <a:off x="2260601" y="4389966"/>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 name="Diamond 95"/>
            <p:cNvSpPr/>
            <p:nvPr/>
          </p:nvSpPr>
          <p:spPr>
            <a:xfrm>
              <a:off x="2434168" y="4389966"/>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 name="Diamond 96"/>
            <p:cNvSpPr/>
            <p:nvPr/>
          </p:nvSpPr>
          <p:spPr>
            <a:xfrm>
              <a:off x="2523068" y="4389966"/>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 name="Diamond 97"/>
            <p:cNvSpPr/>
            <p:nvPr/>
          </p:nvSpPr>
          <p:spPr>
            <a:xfrm>
              <a:off x="3598335" y="4389966"/>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9" name="Diamond 98"/>
            <p:cNvSpPr/>
            <p:nvPr/>
          </p:nvSpPr>
          <p:spPr>
            <a:xfrm>
              <a:off x="3767669" y="4389966"/>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 name="Diamond 99"/>
            <p:cNvSpPr/>
            <p:nvPr/>
          </p:nvSpPr>
          <p:spPr>
            <a:xfrm>
              <a:off x="3860803" y="4389966"/>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 name="Diamond 100"/>
            <p:cNvSpPr/>
            <p:nvPr/>
          </p:nvSpPr>
          <p:spPr>
            <a:xfrm>
              <a:off x="3894669" y="4275666"/>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 name="Diamond 101"/>
            <p:cNvSpPr/>
            <p:nvPr/>
          </p:nvSpPr>
          <p:spPr>
            <a:xfrm>
              <a:off x="4677836" y="4402666"/>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 name="Diamond 102"/>
            <p:cNvSpPr/>
            <p:nvPr/>
          </p:nvSpPr>
          <p:spPr>
            <a:xfrm>
              <a:off x="4627036" y="4144433"/>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 name="Diamond 103"/>
            <p:cNvSpPr/>
            <p:nvPr/>
          </p:nvSpPr>
          <p:spPr>
            <a:xfrm>
              <a:off x="4864102" y="4072466"/>
              <a:ext cx="84666" cy="84666"/>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7" name="Arc 106"/>
            <p:cNvSpPr/>
            <p:nvPr/>
          </p:nvSpPr>
          <p:spPr>
            <a:xfrm>
              <a:off x="1590675" y="3086097"/>
              <a:ext cx="3311525" cy="1311275"/>
            </a:xfrm>
            <a:custGeom>
              <a:avLst/>
              <a:gdLst>
                <a:gd name="connsiteX0" fmla="*/ 1914525 w 3829050"/>
                <a:gd name="connsiteY0" fmla="*/ 0 h 1720850"/>
                <a:gd name="connsiteX1" fmla="*/ 3829050 w 3829050"/>
                <a:gd name="connsiteY1" fmla="*/ 860425 h 1720850"/>
                <a:gd name="connsiteX2" fmla="*/ 1914525 w 3829050"/>
                <a:gd name="connsiteY2" fmla="*/ 860425 h 1720850"/>
                <a:gd name="connsiteX3" fmla="*/ 1914525 w 3829050"/>
                <a:gd name="connsiteY3" fmla="*/ 0 h 1720850"/>
                <a:gd name="connsiteX0" fmla="*/ 1914525 w 3829050"/>
                <a:gd name="connsiteY0" fmla="*/ 0 h 1720850"/>
                <a:gd name="connsiteX1" fmla="*/ 3829050 w 3829050"/>
                <a:gd name="connsiteY1" fmla="*/ 860425 h 1720850"/>
                <a:gd name="connsiteX0" fmla="*/ 0 w 2511425"/>
                <a:gd name="connsiteY0" fmla="*/ 0 h 1311275"/>
                <a:gd name="connsiteX1" fmla="*/ 1914525 w 2511425"/>
                <a:gd name="connsiteY1" fmla="*/ 860425 h 1311275"/>
                <a:gd name="connsiteX2" fmla="*/ 0 w 2511425"/>
                <a:gd name="connsiteY2" fmla="*/ 860425 h 1311275"/>
                <a:gd name="connsiteX3" fmla="*/ 0 w 2511425"/>
                <a:gd name="connsiteY3" fmla="*/ 0 h 1311275"/>
                <a:gd name="connsiteX0" fmla="*/ 0 w 2511425"/>
                <a:gd name="connsiteY0" fmla="*/ 0 h 1311275"/>
                <a:gd name="connsiteX1" fmla="*/ 2511425 w 2511425"/>
                <a:gd name="connsiteY1" fmla="*/ 1311275 h 1311275"/>
                <a:gd name="connsiteX0" fmla="*/ 800100 w 3311525"/>
                <a:gd name="connsiteY0" fmla="*/ 0 h 1311275"/>
                <a:gd name="connsiteX1" fmla="*/ 2714625 w 3311525"/>
                <a:gd name="connsiteY1" fmla="*/ 860425 h 1311275"/>
                <a:gd name="connsiteX2" fmla="*/ 800100 w 3311525"/>
                <a:gd name="connsiteY2" fmla="*/ 860425 h 1311275"/>
                <a:gd name="connsiteX3" fmla="*/ 800100 w 3311525"/>
                <a:gd name="connsiteY3" fmla="*/ 0 h 1311275"/>
                <a:gd name="connsiteX0" fmla="*/ 0 w 3311525"/>
                <a:gd name="connsiteY0" fmla="*/ 425450 h 1311275"/>
                <a:gd name="connsiteX1" fmla="*/ 3311525 w 3311525"/>
                <a:gd name="connsiteY1" fmla="*/ 1311275 h 1311275"/>
                <a:gd name="connsiteX0" fmla="*/ 800100 w 3311525"/>
                <a:gd name="connsiteY0" fmla="*/ 0 h 1311275"/>
                <a:gd name="connsiteX1" fmla="*/ 2714625 w 3311525"/>
                <a:gd name="connsiteY1" fmla="*/ 860425 h 1311275"/>
                <a:gd name="connsiteX2" fmla="*/ 800100 w 3311525"/>
                <a:gd name="connsiteY2" fmla="*/ 860425 h 1311275"/>
                <a:gd name="connsiteX3" fmla="*/ 800100 w 3311525"/>
                <a:gd name="connsiteY3" fmla="*/ 0 h 1311275"/>
                <a:gd name="connsiteX0" fmla="*/ 0 w 3311525"/>
                <a:gd name="connsiteY0" fmla="*/ 425450 h 1311275"/>
                <a:gd name="connsiteX1" fmla="*/ 3311525 w 3311525"/>
                <a:gd name="connsiteY1" fmla="*/ 1311275 h 1311275"/>
                <a:gd name="connsiteX0" fmla="*/ 800100 w 3311525"/>
                <a:gd name="connsiteY0" fmla="*/ 0 h 1311275"/>
                <a:gd name="connsiteX1" fmla="*/ 2714625 w 3311525"/>
                <a:gd name="connsiteY1" fmla="*/ 860425 h 1311275"/>
                <a:gd name="connsiteX2" fmla="*/ 800100 w 3311525"/>
                <a:gd name="connsiteY2" fmla="*/ 860425 h 1311275"/>
                <a:gd name="connsiteX3" fmla="*/ 800100 w 3311525"/>
                <a:gd name="connsiteY3" fmla="*/ 0 h 1311275"/>
                <a:gd name="connsiteX0" fmla="*/ 0 w 3311525"/>
                <a:gd name="connsiteY0" fmla="*/ 425450 h 1311275"/>
                <a:gd name="connsiteX1" fmla="*/ 3311525 w 3311525"/>
                <a:gd name="connsiteY1" fmla="*/ 1311275 h 1311275"/>
                <a:gd name="connsiteX0" fmla="*/ 800100 w 3311525"/>
                <a:gd name="connsiteY0" fmla="*/ 0 h 1311275"/>
                <a:gd name="connsiteX1" fmla="*/ 2714625 w 3311525"/>
                <a:gd name="connsiteY1" fmla="*/ 860425 h 1311275"/>
                <a:gd name="connsiteX2" fmla="*/ 800100 w 3311525"/>
                <a:gd name="connsiteY2" fmla="*/ 860425 h 1311275"/>
                <a:gd name="connsiteX3" fmla="*/ 800100 w 3311525"/>
                <a:gd name="connsiteY3" fmla="*/ 0 h 1311275"/>
                <a:gd name="connsiteX0" fmla="*/ 0 w 3311525"/>
                <a:gd name="connsiteY0" fmla="*/ 425450 h 1311275"/>
                <a:gd name="connsiteX1" fmla="*/ 3311525 w 3311525"/>
                <a:gd name="connsiteY1" fmla="*/ 1311275 h 1311275"/>
                <a:gd name="connsiteX0" fmla="*/ 800100 w 3311525"/>
                <a:gd name="connsiteY0" fmla="*/ 0 h 1311275"/>
                <a:gd name="connsiteX1" fmla="*/ 2714625 w 3311525"/>
                <a:gd name="connsiteY1" fmla="*/ 860425 h 1311275"/>
                <a:gd name="connsiteX2" fmla="*/ 800100 w 3311525"/>
                <a:gd name="connsiteY2" fmla="*/ 860425 h 1311275"/>
                <a:gd name="connsiteX3" fmla="*/ 800100 w 3311525"/>
                <a:gd name="connsiteY3" fmla="*/ 0 h 1311275"/>
                <a:gd name="connsiteX0" fmla="*/ 0 w 3311525"/>
                <a:gd name="connsiteY0" fmla="*/ 425450 h 1311275"/>
                <a:gd name="connsiteX1" fmla="*/ 3311525 w 3311525"/>
                <a:gd name="connsiteY1" fmla="*/ 1311275 h 1311275"/>
              </a:gdLst>
              <a:ahLst/>
              <a:cxnLst>
                <a:cxn ang="0">
                  <a:pos x="connsiteX0" y="connsiteY0"/>
                </a:cxn>
                <a:cxn ang="0">
                  <a:pos x="connsiteX1" y="connsiteY1"/>
                </a:cxn>
              </a:cxnLst>
              <a:rect l="l" t="t" r="r" b="b"/>
              <a:pathLst>
                <a:path w="3311525" h="1311275" stroke="0" extrusionOk="0">
                  <a:moveTo>
                    <a:pt x="800100" y="0"/>
                  </a:moveTo>
                  <a:cubicBezTo>
                    <a:pt x="1857463" y="0"/>
                    <a:pt x="2714625" y="385225"/>
                    <a:pt x="2714625" y="860425"/>
                  </a:cubicBezTo>
                  <a:lnTo>
                    <a:pt x="800100" y="860425"/>
                  </a:lnTo>
                  <a:lnTo>
                    <a:pt x="800100" y="0"/>
                  </a:lnTo>
                  <a:close/>
                </a:path>
                <a:path w="3311525" h="1311275" fill="none">
                  <a:moveTo>
                    <a:pt x="0" y="425450"/>
                  </a:moveTo>
                  <a:cubicBezTo>
                    <a:pt x="536663" y="984250"/>
                    <a:pt x="1787525" y="1121825"/>
                    <a:pt x="3311525" y="1311275"/>
                  </a:cubicBezTo>
                </a:path>
              </a:pathLst>
            </a:cu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28466893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Objective Is Defect-Free Code</a:t>
            </a:r>
          </a:p>
        </p:txBody>
      </p:sp>
      <p:sp>
        <p:nvSpPr>
          <p:cNvPr id="3" name="Content Placeholder 2"/>
          <p:cNvSpPr>
            <a:spLocks noGrp="1"/>
          </p:cNvSpPr>
          <p:nvPr>
            <p:ph idx="1"/>
          </p:nvPr>
        </p:nvSpPr>
        <p:spPr>
          <a:xfrm>
            <a:off x="401934" y="1228062"/>
            <a:ext cx="8320035" cy="5014243"/>
          </a:xfrm>
        </p:spPr>
        <p:txBody>
          <a:bodyPr/>
          <a:lstStyle/>
          <a:p>
            <a:r>
              <a:rPr lang="en-US" dirty="0"/>
              <a:t>Guideline: Defect Density Entering Test &lt; 5 Defects/KLOC</a:t>
            </a:r>
          </a:p>
          <a:p>
            <a:endParaRPr lang="en-US" dirty="0"/>
          </a:p>
          <a:p>
            <a:endParaRPr lang="en-US" dirty="0"/>
          </a:p>
          <a:p>
            <a:r>
              <a:rPr lang="en-US" dirty="0"/>
              <a:t>IBM’s Dr. Harlan Mills asked, </a:t>
            </a:r>
          </a:p>
          <a:p>
            <a:pPr marL="228600"/>
            <a:r>
              <a:rPr lang="en-US" i="1" dirty="0"/>
              <a:t>“How do you know that you’ve found the last defect </a:t>
            </a:r>
            <a:br>
              <a:rPr lang="en-US" i="1" dirty="0"/>
            </a:br>
            <a:r>
              <a:rPr lang="en-US" i="1" dirty="0"/>
              <a:t>in system test?”</a:t>
            </a:r>
          </a:p>
          <a:p>
            <a:endParaRPr lang="en-US" dirty="0"/>
          </a:p>
          <a:p>
            <a:r>
              <a:rPr lang="en-US" dirty="0"/>
              <a:t>You must assure that test cannot find one!</a:t>
            </a:r>
          </a:p>
        </p:txBody>
      </p:sp>
    </p:spTree>
    <p:extLst>
      <p:ext uri="{BB962C8B-B14F-4D97-AF65-F5344CB8AC3E}">
        <p14:creationId xmlns:p14="http://schemas.microsoft.com/office/powerpoint/2010/main" val="767210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Did I Find? What Did I Miss?</a:t>
            </a:r>
          </a:p>
        </p:txBody>
      </p:sp>
      <p:sp>
        <p:nvSpPr>
          <p:cNvPr id="3" name="Content Placeholder 2"/>
          <p:cNvSpPr>
            <a:spLocks noGrp="1"/>
          </p:cNvSpPr>
          <p:nvPr>
            <p:ph idx="1"/>
          </p:nvPr>
        </p:nvSpPr>
        <p:spPr>
          <a:xfrm>
            <a:off x="401934" y="1218918"/>
            <a:ext cx="8320035" cy="5014243"/>
          </a:xfrm>
        </p:spPr>
        <p:txBody>
          <a:bodyPr/>
          <a:lstStyle/>
          <a:p>
            <a:r>
              <a:rPr lang="en-US" dirty="0"/>
              <a:t>Use your checklist and defect log.</a:t>
            </a:r>
          </a:p>
          <a:p>
            <a:r>
              <a:rPr lang="en-US" dirty="0"/>
              <a:t>Review all defects found in test:</a:t>
            </a:r>
          </a:p>
          <a:p>
            <a:pPr marL="514350" indent="-514350">
              <a:buAutoNum type="arabicParenR"/>
            </a:pPr>
            <a:r>
              <a:rPr lang="en-US" dirty="0"/>
              <a:t>How many defects did you find in your code review?</a:t>
            </a:r>
          </a:p>
          <a:p>
            <a:pPr marL="514350" indent="-514350">
              <a:buAutoNum type="arabicParenR"/>
            </a:pPr>
            <a:r>
              <a:rPr lang="en-US" dirty="0"/>
              <a:t>How many defects were found for each checklist item?</a:t>
            </a:r>
          </a:p>
          <a:p>
            <a:pPr marL="514350" indent="-514350">
              <a:buAutoNum type="arabicParenR"/>
            </a:pPr>
            <a:r>
              <a:rPr lang="en-US" dirty="0"/>
              <a:t>For each test defect, can you rewrite the defect description as a checklist item?</a:t>
            </a:r>
          </a:p>
          <a:p>
            <a:pPr marL="514350" indent="-514350">
              <a:buAutoNum type="arabicParenR"/>
            </a:pPr>
            <a:r>
              <a:rPr lang="en-US" dirty="0"/>
              <a:t>Which test defects were on your checklist but missed? (best candidates for a checklist rewrite)</a:t>
            </a:r>
          </a:p>
          <a:p>
            <a:endParaRPr lang="en-US" dirty="0"/>
          </a:p>
          <a:p>
            <a:endParaRPr lang="en-US" dirty="0"/>
          </a:p>
        </p:txBody>
      </p:sp>
    </p:spTree>
    <p:extLst>
      <p:ext uri="{BB962C8B-B14F-4D97-AF65-F5344CB8AC3E}">
        <p14:creationId xmlns:p14="http://schemas.microsoft.com/office/powerpoint/2010/main" val="11121870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Problem: Sometimes I miss things in my quick-check that are on my checklist</a:t>
            </a:r>
          </a:p>
        </p:txBody>
      </p:sp>
      <p:sp>
        <p:nvSpPr>
          <p:cNvPr id="3" name="Content Placeholder 2"/>
          <p:cNvSpPr>
            <a:spLocks noGrp="1"/>
          </p:cNvSpPr>
          <p:nvPr>
            <p:ph idx="1"/>
          </p:nvPr>
        </p:nvSpPr>
        <p:spPr>
          <a:xfrm>
            <a:off x="401934" y="1273782"/>
            <a:ext cx="8320035" cy="5014243"/>
          </a:xfrm>
        </p:spPr>
        <p:txBody>
          <a:bodyPr>
            <a:normAutofit lnSpcReduction="10000"/>
          </a:bodyPr>
          <a:lstStyle/>
          <a:p>
            <a:r>
              <a:rPr lang="en-US" dirty="0"/>
              <a:t>You have probably noticed that</a:t>
            </a:r>
          </a:p>
          <a:p>
            <a:pPr marL="338328" indent="-173736">
              <a:lnSpc>
                <a:spcPct val="110000"/>
              </a:lnSpc>
              <a:spcBef>
                <a:spcPts val="500"/>
              </a:spcBef>
              <a:buFont typeface="Arial" panose="020B0604020202020204" pitchFamily="34" charset="0"/>
              <a:buChar char="•"/>
            </a:pPr>
            <a:r>
              <a:rPr lang="en-US" dirty="0"/>
              <a:t>your reviews are inconsistent</a:t>
            </a:r>
          </a:p>
          <a:p>
            <a:pPr marL="338328" indent="-173736">
              <a:lnSpc>
                <a:spcPct val="110000"/>
              </a:lnSpc>
              <a:spcBef>
                <a:spcPts val="500"/>
              </a:spcBef>
              <a:buFont typeface="Arial" panose="020B0604020202020204" pitchFamily="34" charset="0"/>
              <a:buChar char="•"/>
            </a:pPr>
            <a:r>
              <a:rPr lang="en-US" dirty="0"/>
              <a:t>some of the defects found in test were on your checklist</a:t>
            </a:r>
          </a:p>
          <a:p>
            <a:pPr marL="338328" indent="-173736">
              <a:lnSpc>
                <a:spcPct val="110000"/>
              </a:lnSpc>
              <a:spcBef>
                <a:spcPts val="500"/>
              </a:spcBef>
              <a:buFont typeface="Arial" panose="020B0604020202020204" pitchFamily="34" charset="0"/>
              <a:buChar char="•"/>
            </a:pPr>
            <a:r>
              <a:rPr lang="en-US" dirty="0"/>
              <a:t>you may not see items as you read the code </a:t>
            </a:r>
          </a:p>
          <a:p>
            <a:pPr marL="338328" indent="-173736">
              <a:lnSpc>
                <a:spcPct val="110000"/>
              </a:lnSpc>
              <a:spcBef>
                <a:spcPts val="500"/>
              </a:spcBef>
              <a:buFont typeface="Arial" panose="020B0604020202020204" pitchFamily="34" charset="0"/>
              <a:buChar char="•"/>
            </a:pPr>
            <a:r>
              <a:rPr lang="en-US" dirty="0"/>
              <a:t>some checklist items may not be written clearly</a:t>
            </a:r>
          </a:p>
          <a:p>
            <a:pPr marL="385763" indent="-385763">
              <a:buFont typeface="Arial" panose="020B0604020202020204" pitchFamily="34" charset="0"/>
              <a:buChar char="•"/>
            </a:pPr>
            <a:endParaRPr lang="en-US" dirty="0"/>
          </a:p>
          <a:p>
            <a:r>
              <a:rPr lang="en-US" dirty="0"/>
              <a:t>Questions to ask include the following:</a:t>
            </a:r>
          </a:p>
          <a:p>
            <a:pPr marL="338328" indent="-173736">
              <a:lnSpc>
                <a:spcPct val="110000"/>
              </a:lnSpc>
              <a:spcBef>
                <a:spcPts val="500"/>
              </a:spcBef>
              <a:buFont typeface="Arial" panose="020B0604020202020204" pitchFamily="34" charset="0"/>
              <a:buChar char="•"/>
            </a:pPr>
            <a:r>
              <a:rPr lang="en-US" dirty="0"/>
              <a:t>What exactly do you do during your reviewing?</a:t>
            </a:r>
          </a:p>
          <a:p>
            <a:pPr marL="338328" indent="-173736">
              <a:lnSpc>
                <a:spcPct val="110000"/>
              </a:lnSpc>
              <a:spcBef>
                <a:spcPts val="500"/>
              </a:spcBef>
              <a:buFont typeface="Arial" panose="020B0604020202020204" pitchFamily="34" charset="0"/>
              <a:buChar char="•"/>
            </a:pPr>
            <a:r>
              <a:rPr lang="en-US" dirty="0"/>
              <a:t>How fast are you reviewing?</a:t>
            </a:r>
          </a:p>
          <a:p>
            <a:pPr marL="338328" indent="-173736">
              <a:lnSpc>
                <a:spcPct val="110000"/>
              </a:lnSpc>
              <a:spcBef>
                <a:spcPts val="500"/>
              </a:spcBef>
              <a:buFont typeface="Arial" panose="020B0604020202020204" pitchFamily="34" charset="0"/>
              <a:buChar char="•"/>
            </a:pPr>
            <a:r>
              <a:rPr lang="en-US" dirty="0"/>
              <a:t>What items are escaping?</a:t>
            </a:r>
          </a:p>
          <a:p>
            <a:pPr marL="338328" indent="-173736">
              <a:lnSpc>
                <a:spcPct val="110000"/>
              </a:lnSpc>
              <a:spcBef>
                <a:spcPts val="500"/>
              </a:spcBef>
              <a:buFont typeface="Arial" panose="020B0604020202020204" pitchFamily="34" charset="0"/>
              <a:buChar char="•"/>
            </a:pPr>
            <a:r>
              <a:rPr lang="en-US" dirty="0"/>
              <a:t>How effective is your review?</a:t>
            </a:r>
          </a:p>
          <a:p>
            <a:pPr marL="338328" indent="-173736">
              <a:lnSpc>
                <a:spcPct val="110000"/>
              </a:lnSpc>
              <a:spcBef>
                <a:spcPts val="500"/>
              </a:spcBef>
              <a:buFont typeface="Arial" panose="020B0604020202020204" pitchFamily="34" charset="0"/>
              <a:buChar char="•"/>
            </a:pPr>
            <a:r>
              <a:rPr lang="en-US" dirty="0"/>
              <a:t>How efficient is your review time?</a:t>
            </a:r>
          </a:p>
          <a:p>
            <a:pPr marL="385763" indent="-385763">
              <a:buFont typeface="Arial" panose="020B0604020202020204" pitchFamily="34" charset="0"/>
              <a:buChar char="•"/>
            </a:pPr>
            <a:endParaRPr lang="en-US" dirty="0"/>
          </a:p>
          <a:p>
            <a:endParaRPr lang="en-US" dirty="0"/>
          </a:p>
          <a:p>
            <a:pPr marL="385763" indent="-385763">
              <a:buFont typeface="Arial" panose="020B0604020202020204" pitchFamily="34" charset="0"/>
              <a:buChar char="•"/>
            </a:pPr>
            <a:endParaRPr lang="en-US" dirty="0"/>
          </a:p>
          <a:p>
            <a:endParaRPr lang="en-US" dirty="0"/>
          </a:p>
        </p:txBody>
      </p:sp>
    </p:spTree>
    <p:extLst>
      <p:ext uri="{BB962C8B-B14F-4D97-AF65-F5344CB8AC3E}">
        <p14:creationId xmlns:p14="http://schemas.microsoft.com/office/powerpoint/2010/main" val="809103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Solution</a:t>
            </a:r>
          </a:p>
        </p:txBody>
      </p:sp>
      <p:sp>
        <p:nvSpPr>
          <p:cNvPr id="3" name="Content Placeholder 2"/>
          <p:cNvSpPr>
            <a:spLocks noGrp="1"/>
          </p:cNvSpPr>
          <p:nvPr>
            <p:ph idx="1"/>
          </p:nvPr>
        </p:nvSpPr>
        <p:spPr>
          <a:xfrm>
            <a:off x="401934" y="1218918"/>
            <a:ext cx="8320035" cy="5014243"/>
          </a:xfrm>
        </p:spPr>
        <p:txBody>
          <a:bodyPr/>
          <a:lstStyle/>
          <a:p>
            <a:r>
              <a:rPr lang="en-US" dirty="0"/>
              <a:t>Baseline your performance.</a:t>
            </a:r>
          </a:p>
          <a:p>
            <a:r>
              <a:rPr lang="en-US" dirty="0"/>
              <a:t>Compare your current performance to your ideal performance.</a:t>
            </a:r>
          </a:p>
          <a:p>
            <a:r>
              <a:rPr lang="en-US" dirty="0"/>
              <a:t>Introduce changes to your practice to address the gaps.</a:t>
            </a:r>
          </a:p>
          <a:p>
            <a:r>
              <a:rPr lang="en-US" dirty="0"/>
              <a:t>Use the new practices, and measure the new results.</a:t>
            </a:r>
          </a:p>
          <a:p>
            <a:endParaRPr lang="en-US" dirty="0"/>
          </a:p>
          <a:p>
            <a:r>
              <a:rPr lang="en-US" dirty="0"/>
              <a:t>In this workshop, we will focus on baselining your performance.</a:t>
            </a:r>
          </a:p>
          <a:p>
            <a:r>
              <a:rPr lang="en-US" dirty="0"/>
              <a:t>In the next workshop, we will consider what and how to change your practice.</a:t>
            </a:r>
          </a:p>
        </p:txBody>
      </p:sp>
    </p:spTree>
    <p:extLst>
      <p:ext uri="{BB962C8B-B14F-4D97-AF65-F5344CB8AC3E}">
        <p14:creationId xmlns:p14="http://schemas.microsoft.com/office/powerpoint/2010/main" val="41827935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395907" y="221385"/>
            <a:ext cx="8514136" cy="855464"/>
          </a:xfrm>
          <a:noFill/>
          <a:ln/>
        </p:spPr>
        <p:txBody>
          <a:bodyPr/>
          <a:lstStyle/>
          <a:p>
            <a:r>
              <a:rPr lang="en-US" altLang="en-US" dirty="0"/>
              <a:t>Baseline: Measures of Review </a:t>
            </a:r>
          </a:p>
        </p:txBody>
      </p:sp>
      <p:sp>
        <p:nvSpPr>
          <p:cNvPr id="44035" name="Rectangle 3"/>
          <p:cNvSpPr>
            <a:spLocks noGrp="1" noChangeArrowheads="1"/>
          </p:cNvSpPr>
          <p:nvPr>
            <p:ph type="body" idx="1"/>
          </p:nvPr>
        </p:nvSpPr>
        <p:spPr>
          <a:xfrm>
            <a:off x="395907" y="1039273"/>
            <a:ext cx="8227815" cy="5168503"/>
          </a:xfrm>
          <a:noFill/>
          <a:ln/>
        </p:spPr>
        <p:txBody>
          <a:bodyPr/>
          <a:lstStyle/>
          <a:p>
            <a:r>
              <a:rPr lang="en-US" altLang="en-US" dirty="0"/>
              <a:t>What do you measure as you work? </a:t>
            </a:r>
          </a:p>
          <a:p>
            <a:pPr lvl="1"/>
            <a:r>
              <a:rPr lang="en-US" altLang="en-US" dirty="0"/>
              <a:t>size of the program being reviewed</a:t>
            </a:r>
          </a:p>
          <a:p>
            <a:pPr lvl="1"/>
            <a:r>
              <a:rPr lang="en-US" altLang="en-US" dirty="0"/>
              <a:t>review time</a:t>
            </a:r>
          </a:p>
          <a:p>
            <a:pPr lvl="1"/>
            <a:r>
              <a:rPr lang="en-US" altLang="en-US" dirty="0"/>
              <a:t>numbers of defects found</a:t>
            </a:r>
          </a:p>
          <a:p>
            <a:pPr lvl="1"/>
            <a:r>
              <a:rPr lang="en-US" altLang="en-US" dirty="0"/>
              <a:t>numbers of defects not found: the escapes </a:t>
            </a:r>
          </a:p>
          <a:p>
            <a:endParaRPr lang="en-US" altLang="en-US" dirty="0"/>
          </a:p>
          <a:p>
            <a:r>
              <a:rPr lang="en-US" altLang="en-US" dirty="0"/>
              <a:t>Derived measures lead to metrics:</a:t>
            </a:r>
          </a:p>
          <a:p>
            <a:pPr lvl="1"/>
            <a:r>
              <a:rPr lang="en-US" altLang="en-US" dirty="0"/>
              <a:t>review yield: % of defects found</a:t>
            </a:r>
          </a:p>
          <a:p>
            <a:pPr lvl="1"/>
            <a:r>
              <a:rPr lang="en-US" altLang="en-US" dirty="0"/>
              <a:t>review rate: LOC reviewed per hour</a:t>
            </a:r>
          </a:p>
          <a:p>
            <a:pPr lvl="1"/>
            <a:r>
              <a:rPr lang="en-US" altLang="en-US" dirty="0"/>
              <a:t>find density: defects found per KLOC</a:t>
            </a:r>
          </a:p>
          <a:p>
            <a:pPr lvl="1"/>
            <a:r>
              <a:rPr lang="en-US" altLang="en-US" dirty="0"/>
              <a:t>find rate: defects found per review hour </a:t>
            </a:r>
          </a:p>
        </p:txBody>
      </p:sp>
    </p:spTree>
    <p:extLst>
      <p:ext uri="{BB962C8B-B14F-4D97-AF65-F5344CB8AC3E}">
        <p14:creationId xmlns:p14="http://schemas.microsoft.com/office/powerpoint/2010/main" val="57509177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Defect Densities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83646" y="1246350"/>
                <a:ext cx="8320035" cy="5014243"/>
              </a:xfrm>
            </p:spPr>
            <p:txBody>
              <a:bodyPr>
                <a:noAutofit/>
              </a:bodyPr>
              <a:lstStyle/>
              <a:p>
                <a:r>
                  <a:rPr lang="en-US" altLang="en-US" dirty="0"/>
                  <a:t>For some activity, either review or test, we have </a:t>
                </a:r>
                <a:r>
                  <a:rPr lang="en-US" altLang="en-US" i="1" dirty="0"/>
                  <a:t>defect density </a:t>
                </a:r>
                <a:r>
                  <a:rPr lang="en-US" altLang="en-US" dirty="0"/>
                  <a:t>and </a:t>
                </a:r>
                <a:r>
                  <a:rPr lang="en-US" altLang="en-US" i="1" dirty="0"/>
                  <a:t>removal density.</a:t>
                </a:r>
              </a:p>
              <a:p>
                <a:endParaRPr lang="en-US" altLang="en-US" i="1" dirty="0"/>
              </a:p>
              <a:p>
                <a:r>
                  <a:rPr lang="en-US" altLang="en-US" dirty="0">
                    <a:latin typeface="Cambria Math" panose="02040503050406030204" pitchFamily="18" charset="0"/>
                    <a:ea typeface="Cambria Math" panose="02040503050406030204" pitchFamily="18" charset="0"/>
                  </a:rPr>
                  <a:t>Defect Density</a:t>
                </a:r>
                <a14:m>
                  <m:oMath xmlns:m="http://schemas.openxmlformats.org/officeDocument/2006/math">
                    <m:r>
                      <a:rPr lang="en-US" altLang="en-US" b="0" i="0" smtClean="0">
                        <a:latin typeface="Cambria Math" panose="02040503050406030204" pitchFamily="18" charset="0"/>
                        <a:ea typeface="Cambria Math" panose="02040503050406030204" pitchFamily="18" charset="0"/>
                      </a:rPr>
                      <m:t> </m:t>
                    </m:r>
                    <m:r>
                      <a:rPr lang="en-US" altLang="en-US" i="1">
                        <a:latin typeface="Cambria Math" panose="02040503050406030204" pitchFamily="18" charset="0"/>
                        <a:ea typeface="Cambria Math" panose="02040503050406030204" pitchFamily="18" charset="0"/>
                      </a:rPr>
                      <m:t>=</m:t>
                    </m:r>
                    <m:f>
                      <m:fPr>
                        <m:ctrlPr>
                          <a:rPr lang="en-US" altLang="en-US" i="1">
                            <a:latin typeface="Cambria Math" panose="02040503050406030204" pitchFamily="18" charset="0"/>
                            <a:ea typeface="Cambria Math" panose="02040503050406030204" pitchFamily="18" charset="0"/>
                          </a:rPr>
                        </m:ctrlPr>
                      </m:fPr>
                      <m:num>
                        <m:r>
                          <a:rPr lang="en-US" altLang="en-US" b="0" i="1" smtClean="0">
                            <a:latin typeface="Cambria Math" panose="02040503050406030204" pitchFamily="18" charset="0"/>
                            <a:ea typeface="Cambria Math" panose="02040503050406030204" pitchFamily="18" charset="0"/>
                          </a:rPr>
                          <m:t>𝐷𝑒𝑓𝑒𝑐𝑡𝑠</m:t>
                        </m:r>
                        <m:r>
                          <a:rPr lang="en-US" altLang="en-US" b="0" i="1" smtClean="0">
                            <a:latin typeface="Cambria Math" panose="02040503050406030204" pitchFamily="18" charset="0"/>
                            <a:ea typeface="Cambria Math" panose="02040503050406030204" pitchFamily="18" charset="0"/>
                          </a:rPr>
                          <m:t> </m:t>
                        </m:r>
                        <m:r>
                          <a:rPr lang="en-US" altLang="en-US" b="0" i="1" smtClean="0">
                            <a:latin typeface="Cambria Math" panose="02040503050406030204" pitchFamily="18" charset="0"/>
                            <a:ea typeface="Cambria Math" panose="02040503050406030204" pitchFamily="18" charset="0"/>
                          </a:rPr>
                          <m:t>𝑃𝑟𝑒𝑠𝑒𝑛𝑡</m:t>
                        </m:r>
                      </m:num>
                      <m:den>
                        <m:r>
                          <a:rPr lang="en-US" altLang="en-US" b="0" i="1" smtClean="0">
                            <a:latin typeface="Cambria Math" panose="02040503050406030204" pitchFamily="18" charset="0"/>
                            <a:ea typeface="Cambria Math" panose="02040503050406030204" pitchFamily="18" charset="0"/>
                          </a:rPr>
                          <m:t>(</m:t>
                        </m:r>
                        <m:r>
                          <a:rPr lang="en-US" altLang="en-US" b="0" i="1" smtClean="0">
                            <a:latin typeface="Cambria Math" panose="02040503050406030204" pitchFamily="18" charset="0"/>
                            <a:ea typeface="Cambria Math" panose="02040503050406030204" pitchFamily="18" charset="0"/>
                          </a:rPr>
                          <m:t>𝐴𝑑𝑑𝑒𝑑</m:t>
                        </m:r>
                        <m:r>
                          <a:rPr lang="en-US" altLang="en-US" b="0" i="1" smtClean="0">
                            <a:latin typeface="Cambria Math" panose="02040503050406030204" pitchFamily="18" charset="0"/>
                            <a:ea typeface="Cambria Math" panose="02040503050406030204" pitchFamily="18" charset="0"/>
                          </a:rPr>
                          <m:t> </m:t>
                        </m:r>
                        <m:r>
                          <a:rPr lang="en-US" altLang="en-US" b="0" i="1" smtClean="0">
                            <a:latin typeface="Cambria Math" panose="02040503050406030204" pitchFamily="18" charset="0"/>
                            <a:ea typeface="Cambria Math" panose="02040503050406030204" pitchFamily="18" charset="0"/>
                          </a:rPr>
                          <m:t>𝑎𝑛𝑑</m:t>
                        </m:r>
                        <m:r>
                          <a:rPr lang="en-US" altLang="en-US" b="0" i="1" smtClean="0">
                            <a:latin typeface="Cambria Math" panose="02040503050406030204" pitchFamily="18" charset="0"/>
                            <a:ea typeface="Cambria Math" panose="02040503050406030204" pitchFamily="18" charset="0"/>
                          </a:rPr>
                          <m:t> </m:t>
                        </m:r>
                        <m:r>
                          <a:rPr lang="en-US" altLang="en-US" b="0" i="1" smtClean="0">
                            <a:latin typeface="Cambria Math" panose="02040503050406030204" pitchFamily="18" charset="0"/>
                            <a:ea typeface="Cambria Math" panose="02040503050406030204" pitchFamily="18" charset="0"/>
                          </a:rPr>
                          <m:t>𝑀𝑜𝑑𝑖𝑓𝑖𝑒𝑑</m:t>
                        </m:r>
                        <m:r>
                          <a:rPr lang="en-US" altLang="en-US" b="0" i="1" smtClean="0">
                            <a:latin typeface="Cambria Math" panose="02040503050406030204" pitchFamily="18" charset="0"/>
                            <a:ea typeface="Cambria Math" panose="02040503050406030204" pitchFamily="18" charset="0"/>
                          </a:rPr>
                          <m:t> </m:t>
                        </m:r>
                        <m:r>
                          <a:rPr lang="en-US" altLang="en-US" b="0" i="1" smtClean="0">
                            <a:latin typeface="Cambria Math" panose="02040503050406030204" pitchFamily="18" charset="0"/>
                            <a:ea typeface="Cambria Math" panose="02040503050406030204" pitchFamily="18" charset="0"/>
                          </a:rPr>
                          <m:t>𝐿𝑂𝐶</m:t>
                        </m:r>
                        <m:r>
                          <a:rPr lang="en-US" altLang="en-US" i="1">
                            <a:latin typeface="Cambria Math" panose="02040503050406030204" pitchFamily="18" charset="0"/>
                            <a:ea typeface="Cambria Math" panose="02040503050406030204" pitchFamily="18" charset="0"/>
                          </a:rPr>
                          <m:t>)</m:t>
                        </m:r>
                      </m:den>
                    </m:f>
                  </m:oMath>
                </a14:m>
                <a:endParaRPr lang="en-US" dirty="0">
                  <a:latin typeface="Cambria Math" panose="02040503050406030204" pitchFamily="18" charset="0"/>
                  <a:ea typeface="Cambria Math" panose="02040503050406030204" pitchFamily="18" charset="0"/>
                </a:endParaRPr>
              </a:p>
              <a:p>
                <a:endParaRPr lang="en-US" dirty="0">
                  <a:latin typeface="Cambria Math" panose="02040503050406030204" pitchFamily="18" charset="0"/>
                  <a:ea typeface="Cambria Math" panose="02040503050406030204" pitchFamily="18" charset="0"/>
                </a:endParaRPr>
              </a:p>
              <a:p>
                <a:r>
                  <a:rPr lang="en-US" altLang="en-US" dirty="0">
                    <a:latin typeface="Cambria Math" panose="02040503050406030204" pitchFamily="18" charset="0"/>
                    <a:ea typeface="Cambria Math" panose="02040503050406030204" pitchFamily="18" charset="0"/>
                  </a:rPr>
                  <a:t>Defect Removal Density</a:t>
                </a:r>
                <a14:m>
                  <m:oMath xmlns:m="http://schemas.openxmlformats.org/officeDocument/2006/math">
                    <m:r>
                      <a:rPr lang="en-US" altLang="en-US" b="0" i="0" smtClean="0">
                        <a:latin typeface="Cambria Math" panose="02040503050406030204" pitchFamily="18" charset="0"/>
                        <a:ea typeface="Cambria Math" panose="02040503050406030204" pitchFamily="18" charset="0"/>
                      </a:rPr>
                      <m:t> </m:t>
                    </m:r>
                    <m:r>
                      <a:rPr lang="en-US" altLang="en-US" i="1">
                        <a:latin typeface="Cambria Math" panose="02040503050406030204" pitchFamily="18" charset="0"/>
                        <a:ea typeface="Cambria Math" panose="02040503050406030204" pitchFamily="18" charset="0"/>
                      </a:rPr>
                      <m:t>=</m:t>
                    </m:r>
                    <m:f>
                      <m:fPr>
                        <m:ctrlPr>
                          <a:rPr lang="en-US" altLang="en-US" i="1">
                            <a:latin typeface="Cambria Math" panose="02040503050406030204" pitchFamily="18" charset="0"/>
                            <a:ea typeface="Cambria Math" panose="02040503050406030204" pitchFamily="18" charset="0"/>
                          </a:rPr>
                        </m:ctrlPr>
                      </m:fPr>
                      <m:num>
                        <m:r>
                          <a:rPr lang="en-US" altLang="en-US" i="1">
                            <a:latin typeface="Cambria Math" panose="02040503050406030204" pitchFamily="18" charset="0"/>
                            <a:ea typeface="Cambria Math" panose="02040503050406030204" pitchFamily="18" charset="0"/>
                          </a:rPr>
                          <m:t>𝐷𝑒𝑓𝑒𝑐𝑡𝑠</m:t>
                        </m:r>
                        <m:r>
                          <a:rPr lang="en-US" altLang="en-US" i="1">
                            <a:latin typeface="Cambria Math" panose="02040503050406030204" pitchFamily="18" charset="0"/>
                            <a:ea typeface="Cambria Math" panose="02040503050406030204" pitchFamily="18" charset="0"/>
                          </a:rPr>
                          <m:t> </m:t>
                        </m:r>
                        <m:r>
                          <a:rPr lang="en-US" altLang="en-US" b="0" i="1" smtClean="0">
                            <a:latin typeface="Cambria Math" panose="02040503050406030204" pitchFamily="18" charset="0"/>
                            <a:ea typeface="Cambria Math" panose="02040503050406030204" pitchFamily="18" charset="0"/>
                          </a:rPr>
                          <m:t>𝐹𝑜𝑢𝑛𝑑</m:t>
                        </m:r>
                      </m:num>
                      <m:den>
                        <m:r>
                          <a:rPr lang="en-US" altLang="en-US" i="1">
                            <a:latin typeface="Cambria Math" panose="02040503050406030204" pitchFamily="18" charset="0"/>
                            <a:ea typeface="Cambria Math" panose="02040503050406030204" pitchFamily="18" charset="0"/>
                          </a:rPr>
                          <m:t>(</m:t>
                        </m:r>
                        <m:r>
                          <a:rPr lang="en-US" altLang="en-US" i="1">
                            <a:latin typeface="Cambria Math" panose="02040503050406030204" pitchFamily="18" charset="0"/>
                            <a:ea typeface="Cambria Math" panose="02040503050406030204" pitchFamily="18" charset="0"/>
                          </a:rPr>
                          <m:t>𝐴𝑑𝑑𝑒𝑑</m:t>
                        </m:r>
                        <m:r>
                          <a:rPr lang="en-US" altLang="en-US" i="1">
                            <a:latin typeface="Cambria Math" panose="02040503050406030204" pitchFamily="18" charset="0"/>
                            <a:ea typeface="Cambria Math" panose="02040503050406030204" pitchFamily="18" charset="0"/>
                          </a:rPr>
                          <m:t> </m:t>
                        </m:r>
                        <m:r>
                          <a:rPr lang="en-US" altLang="en-US" i="1">
                            <a:latin typeface="Cambria Math" panose="02040503050406030204" pitchFamily="18" charset="0"/>
                            <a:ea typeface="Cambria Math" panose="02040503050406030204" pitchFamily="18" charset="0"/>
                          </a:rPr>
                          <m:t>𝑎𝑛𝑑</m:t>
                        </m:r>
                        <m:r>
                          <a:rPr lang="en-US" altLang="en-US" i="1">
                            <a:latin typeface="Cambria Math" panose="02040503050406030204" pitchFamily="18" charset="0"/>
                            <a:ea typeface="Cambria Math" panose="02040503050406030204" pitchFamily="18" charset="0"/>
                          </a:rPr>
                          <m:t> </m:t>
                        </m:r>
                        <m:r>
                          <a:rPr lang="en-US" altLang="en-US" i="1">
                            <a:latin typeface="Cambria Math" panose="02040503050406030204" pitchFamily="18" charset="0"/>
                            <a:ea typeface="Cambria Math" panose="02040503050406030204" pitchFamily="18" charset="0"/>
                          </a:rPr>
                          <m:t>𝑀𝑜𝑑𝑖𝑓𝑖𝑒𝑑</m:t>
                        </m:r>
                        <m:r>
                          <a:rPr lang="en-US" altLang="en-US" i="1">
                            <a:latin typeface="Cambria Math" panose="02040503050406030204" pitchFamily="18" charset="0"/>
                            <a:ea typeface="Cambria Math" panose="02040503050406030204" pitchFamily="18" charset="0"/>
                          </a:rPr>
                          <m:t> </m:t>
                        </m:r>
                        <m:r>
                          <a:rPr lang="en-US" altLang="en-US" i="1">
                            <a:latin typeface="Cambria Math" panose="02040503050406030204" pitchFamily="18" charset="0"/>
                            <a:ea typeface="Cambria Math" panose="02040503050406030204" pitchFamily="18" charset="0"/>
                          </a:rPr>
                          <m:t>𝐿𝑂𝐶</m:t>
                        </m:r>
                        <m:r>
                          <a:rPr lang="en-US" altLang="en-US" i="1">
                            <a:latin typeface="Cambria Math" panose="02040503050406030204" pitchFamily="18" charset="0"/>
                            <a:ea typeface="Cambria Math" panose="02040503050406030204" pitchFamily="18" charset="0"/>
                          </a:rPr>
                          <m:t>)</m:t>
                        </m:r>
                      </m:den>
                    </m:f>
                  </m:oMath>
                </a14:m>
                <a:endParaRPr lang="en-US" dirty="0">
                  <a:latin typeface="Cambria Math" panose="02040503050406030204" pitchFamily="18" charset="0"/>
                  <a:ea typeface="Cambria Math" panose="02040503050406030204" pitchFamily="18" charset="0"/>
                </a:endParaRPr>
              </a:p>
              <a:p>
                <a:endParaRPr lang="en-US" dirty="0"/>
              </a:p>
              <a:p>
                <a:r>
                  <a:rPr lang="en-US" dirty="0"/>
                  <a:t>Calculate the Defect Density and Defect Removal Density for code review and test.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83646" y="1246350"/>
                <a:ext cx="8320035" cy="5014243"/>
              </a:xfrm>
              <a:blipFill rotWithShape="0">
                <a:blip r:embed="rId3"/>
                <a:stretch>
                  <a:fillRect l="-2051" t="-1580" r="-1978"/>
                </a:stretch>
              </a:blipFill>
            </p:spPr>
            <p:txBody>
              <a:bodyPr/>
              <a:lstStyle/>
              <a:p>
                <a:r>
                  <a:rPr lang="en-US">
                    <a:noFill/>
                  </a:rPr>
                  <a:t> </a:t>
                </a:r>
              </a:p>
            </p:txBody>
          </p:sp>
        </mc:Fallback>
      </mc:AlternateContent>
    </p:spTree>
    <p:extLst>
      <p:ext uri="{BB962C8B-B14F-4D97-AF65-F5344CB8AC3E}">
        <p14:creationId xmlns:p14="http://schemas.microsoft.com/office/powerpoint/2010/main" val="31293700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Rate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01934" y="1191486"/>
                <a:ext cx="8320035" cy="5014243"/>
              </a:xfrm>
            </p:spPr>
            <p:txBody>
              <a:bodyPr/>
              <a:lstStyle/>
              <a:p>
                <a:r>
                  <a:rPr lang="en-US" altLang="en-US" dirty="0"/>
                  <a:t>Compute the review rate for your code review.</a:t>
                </a:r>
              </a:p>
              <a:p>
                <a:endParaRPr lang="en-US" altLang="en-US" dirty="0"/>
              </a:p>
              <a:p>
                <a:r>
                  <a:rPr lang="en-US" altLang="en-US" dirty="0">
                    <a:latin typeface="Cambria Math" panose="02040503050406030204" pitchFamily="18" charset="0"/>
                    <a:ea typeface="Cambria Math" panose="02040503050406030204" pitchFamily="18" charset="0"/>
                  </a:rPr>
                  <a:t>Review Rate</a:t>
                </a:r>
                <a14:m>
                  <m:oMath xmlns:m="http://schemas.openxmlformats.org/officeDocument/2006/math">
                    <m:r>
                      <a:rPr lang="en-US" altLang="en-US">
                        <a:latin typeface="Cambria Math" panose="02040503050406030204" pitchFamily="18" charset="0"/>
                        <a:ea typeface="Cambria Math" panose="02040503050406030204" pitchFamily="18" charset="0"/>
                      </a:rPr>
                      <m:t> </m:t>
                    </m:r>
                    <m:r>
                      <a:rPr lang="en-US" altLang="en-US" i="1">
                        <a:latin typeface="Cambria Math" panose="02040503050406030204" pitchFamily="18" charset="0"/>
                        <a:ea typeface="Cambria Math" panose="02040503050406030204" pitchFamily="18" charset="0"/>
                      </a:rPr>
                      <m:t>=</m:t>
                    </m:r>
                    <m:f>
                      <m:fPr>
                        <m:ctrlPr>
                          <a:rPr lang="en-US" altLang="en-US" i="1">
                            <a:latin typeface="Cambria Math" panose="02040503050406030204" pitchFamily="18" charset="0"/>
                          </a:rPr>
                        </m:ctrlPr>
                      </m:fPr>
                      <m:num>
                        <m:r>
                          <a:rPr lang="en-US" altLang="en-US" i="1">
                            <a:latin typeface="Cambria Math" panose="02040503050406030204" pitchFamily="18" charset="0"/>
                          </a:rPr>
                          <m:t>𝐿𝑖𝑛𝑒</m:t>
                        </m:r>
                        <m:r>
                          <a:rPr lang="en-US" altLang="en-US" i="1">
                            <a:latin typeface="Cambria Math" panose="02040503050406030204" pitchFamily="18" charset="0"/>
                          </a:rPr>
                          <m:t> </m:t>
                        </m:r>
                        <m:r>
                          <a:rPr lang="en-US" altLang="en-US" i="1">
                            <a:latin typeface="Cambria Math" panose="02040503050406030204" pitchFamily="18" charset="0"/>
                          </a:rPr>
                          <m:t>𝑜𝑓</m:t>
                        </m:r>
                        <m:r>
                          <a:rPr lang="en-US" altLang="en-US" i="1">
                            <a:latin typeface="Cambria Math" panose="02040503050406030204" pitchFamily="18" charset="0"/>
                          </a:rPr>
                          <m:t> </m:t>
                        </m:r>
                        <m:r>
                          <a:rPr lang="en-US" altLang="en-US" i="1">
                            <a:latin typeface="Cambria Math" panose="02040503050406030204" pitchFamily="18" charset="0"/>
                          </a:rPr>
                          <m:t>𝐶𝑜𝑑𝑒</m:t>
                        </m:r>
                        <m:r>
                          <a:rPr lang="en-US" altLang="en-US" i="1">
                            <a:latin typeface="Cambria Math" panose="02040503050406030204" pitchFamily="18" charset="0"/>
                          </a:rPr>
                          <m:t> </m:t>
                        </m:r>
                        <m:r>
                          <a:rPr lang="en-US" altLang="en-US" i="1">
                            <a:latin typeface="Cambria Math" panose="02040503050406030204" pitchFamily="18" charset="0"/>
                          </a:rPr>
                          <m:t>𝑅𝑒𝑣𝑖𝑒𝑤𝑒𝑑</m:t>
                        </m:r>
                      </m:num>
                      <m:den>
                        <m:r>
                          <a:rPr lang="en-US" altLang="en-US" i="1">
                            <a:latin typeface="Cambria Math"/>
                          </a:rPr>
                          <m:t>(</m:t>
                        </m:r>
                        <m:r>
                          <a:rPr lang="en-US" altLang="en-US" i="1">
                            <a:latin typeface="Cambria Math" panose="02040503050406030204" pitchFamily="18" charset="0"/>
                          </a:rPr>
                          <m:t>𝑇𝑖𝑚𝑒</m:t>
                        </m:r>
                        <m:r>
                          <a:rPr lang="en-US" altLang="en-US" i="1">
                            <a:latin typeface="Cambria Math" panose="02040503050406030204" pitchFamily="18" charset="0"/>
                          </a:rPr>
                          <m:t> </m:t>
                        </m:r>
                        <m:r>
                          <a:rPr lang="en-US" altLang="en-US" i="1">
                            <a:latin typeface="Cambria Math" panose="02040503050406030204" pitchFamily="18" charset="0"/>
                          </a:rPr>
                          <m:t>𝑅𝑒𝑣𝑖𝑒𝑤𝑖𝑛𝑔</m:t>
                        </m:r>
                        <m:r>
                          <a:rPr lang="en-US" altLang="en-US" i="1">
                            <a:latin typeface="Cambria Math"/>
                          </a:rPr>
                          <m:t>)</m:t>
                        </m:r>
                      </m:den>
                    </m:f>
                  </m:oMath>
                </a14:m>
                <a:endParaRPr lang="en-US" alt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01934" y="1191486"/>
                <a:ext cx="8320035" cy="5014243"/>
              </a:xfrm>
              <a:blipFill rotWithShape="0">
                <a:blip r:embed="rId2"/>
                <a:stretch>
                  <a:fillRect l="-2051" t="-1580"/>
                </a:stretch>
              </a:blipFill>
            </p:spPr>
            <p:txBody>
              <a:bodyPr/>
              <a:lstStyle/>
              <a:p>
                <a:r>
                  <a:rPr lang="en-US">
                    <a:noFill/>
                  </a:rPr>
                  <a:t> </a:t>
                </a:r>
              </a:p>
            </p:txBody>
          </p:sp>
        </mc:Fallback>
      </mc:AlternateContent>
    </p:spTree>
    <p:extLst>
      <p:ext uri="{BB962C8B-B14F-4D97-AF65-F5344CB8AC3E}">
        <p14:creationId xmlns:p14="http://schemas.microsoft.com/office/powerpoint/2010/main" val="16287998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Find Rate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01934" y="1164054"/>
                <a:ext cx="8320035" cy="5014243"/>
              </a:xfrm>
            </p:spPr>
            <p:txBody>
              <a:bodyPr/>
              <a:lstStyle/>
              <a:p>
                <a:r>
                  <a:rPr lang="en-US" altLang="en-US" dirty="0"/>
                  <a:t>The find rate is an efficiency measure for the overall process or process steps.</a:t>
                </a:r>
              </a:p>
              <a:p>
                <a:endParaRPr lang="en-US" altLang="en-US" dirty="0"/>
              </a:p>
              <a:p>
                <a:r>
                  <a:rPr lang="en-US" altLang="en-US" dirty="0"/>
                  <a:t>Compute the find rates for your code review and test.</a:t>
                </a:r>
              </a:p>
              <a:p>
                <a:endParaRPr lang="en-US" altLang="en-US" dirty="0">
                  <a:solidFill>
                    <a:schemeClr val="accent1">
                      <a:lumMod val="75000"/>
                    </a:schemeClr>
                  </a:solidFill>
                </a:endParaRPr>
              </a:p>
              <a:p>
                <a:r>
                  <a:rPr lang="en-US" altLang="en-US" dirty="0">
                    <a:latin typeface="Cambria Math" panose="02040503050406030204" pitchFamily="18" charset="0"/>
                    <a:ea typeface="Cambria Math" panose="02040503050406030204" pitchFamily="18" charset="0"/>
                  </a:rPr>
                  <a:t>Find Rate </a:t>
                </a:r>
                <a14:m>
                  <m:oMath xmlns:m="http://schemas.openxmlformats.org/officeDocument/2006/math">
                    <m:r>
                      <a:rPr lang="en-US" altLang="en-US" i="1">
                        <a:latin typeface="Cambria Math" panose="02040503050406030204" pitchFamily="18" charset="0"/>
                        <a:ea typeface="Cambria Math" panose="02040503050406030204" pitchFamily="18" charset="0"/>
                      </a:rPr>
                      <m:t>=</m:t>
                    </m:r>
                    <m:f>
                      <m:fPr>
                        <m:ctrlPr>
                          <a:rPr lang="en-US" altLang="en-US" i="1">
                            <a:latin typeface="Cambria Math" panose="02040503050406030204" pitchFamily="18" charset="0"/>
                          </a:rPr>
                        </m:ctrlPr>
                      </m:fPr>
                      <m:num>
                        <m:r>
                          <a:rPr lang="en-US" altLang="en-US" i="1">
                            <a:latin typeface="Cambria Math" panose="02040503050406030204" pitchFamily="18" charset="0"/>
                          </a:rPr>
                          <m:t>𝐷𝑒𝑓𝑒𝑐𝑡𝑠</m:t>
                        </m:r>
                        <m:r>
                          <a:rPr lang="en-US" altLang="en-US" i="1">
                            <a:latin typeface="Cambria Math" panose="02040503050406030204" pitchFamily="18" charset="0"/>
                          </a:rPr>
                          <m:t> </m:t>
                        </m:r>
                        <m:r>
                          <a:rPr lang="en-US" altLang="en-US" i="1">
                            <a:latin typeface="Cambria Math" panose="02040503050406030204" pitchFamily="18" charset="0"/>
                          </a:rPr>
                          <m:t>𝐹𝑜𝑢𝑛𝑑</m:t>
                        </m:r>
                      </m:num>
                      <m:den>
                        <m:r>
                          <a:rPr lang="en-US" altLang="en-US" i="1">
                            <a:latin typeface="Cambria Math"/>
                          </a:rPr>
                          <m:t>(</m:t>
                        </m:r>
                        <m:r>
                          <a:rPr lang="en-US" altLang="en-US" i="1">
                            <a:latin typeface="Cambria Math" panose="02040503050406030204" pitchFamily="18" charset="0"/>
                          </a:rPr>
                          <m:t>𝑇𝑖𝑚𝑒</m:t>
                        </m:r>
                        <m:r>
                          <a:rPr lang="en-US" altLang="en-US" i="1">
                            <a:latin typeface="Cambria Math" panose="02040503050406030204" pitchFamily="18" charset="0"/>
                          </a:rPr>
                          <m:t> </m:t>
                        </m:r>
                        <m:r>
                          <a:rPr lang="en-US" altLang="en-US" i="1">
                            <a:latin typeface="Cambria Math" panose="02040503050406030204" pitchFamily="18" charset="0"/>
                          </a:rPr>
                          <m:t>𝑖𝑛</m:t>
                        </m:r>
                        <m:r>
                          <a:rPr lang="en-US" altLang="en-US" i="1">
                            <a:latin typeface="Cambria Math" panose="02040503050406030204" pitchFamily="18" charset="0"/>
                          </a:rPr>
                          <m:t> </m:t>
                        </m:r>
                        <m:r>
                          <a:rPr lang="en-US" altLang="en-US" i="1">
                            <a:latin typeface="Cambria Math" panose="02040503050406030204" pitchFamily="18" charset="0"/>
                          </a:rPr>
                          <m:t>𝑅𝑒𝑣𝑖𝑒𝑤</m:t>
                        </m:r>
                        <m:r>
                          <a:rPr lang="en-US" altLang="en-US" i="1">
                            <a:latin typeface="Cambria Math"/>
                          </a:rPr>
                          <m:t>)</m:t>
                        </m:r>
                      </m:den>
                    </m:f>
                  </m:oMath>
                </a14:m>
                <a:endParaRPr lang="en-US" altLang="en-US" dirty="0">
                  <a:solidFill>
                    <a:schemeClr val="accent1">
                      <a:lumMod val="75000"/>
                    </a:schemeClr>
                  </a:solidFill>
                </a:endParaRP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01934" y="1164054"/>
                <a:ext cx="8320035" cy="5014243"/>
              </a:xfrm>
              <a:blipFill rotWithShape="0">
                <a:blip r:embed="rId3"/>
                <a:stretch>
                  <a:fillRect l="-2051" t="-1580"/>
                </a:stretch>
              </a:blipFill>
            </p:spPr>
            <p:txBody>
              <a:bodyPr/>
              <a:lstStyle/>
              <a:p>
                <a:r>
                  <a:rPr lang="en-US">
                    <a:noFill/>
                  </a:rPr>
                  <a:t> </a:t>
                </a:r>
              </a:p>
            </p:txBody>
          </p:sp>
        </mc:Fallback>
      </mc:AlternateContent>
    </p:spTree>
    <p:extLst>
      <p:ext uri="{BB962C8B-B14F-4D97-AF65-F5344CB8AC3E}">
        <p14:creationId xmlns:p14="http://schemas.microsoft.com/office/powerpoint/2010/main" val="3502218888"/>
      </p:ext>
    </p:extLst>
  </p:cSld>
  <p:clrMapOvr>
    <a:masterClrMapping/>
  </p:clrMapOvr>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SEI-branded template</Template>
  <TotalTime>206</TotalTime>
  <Words>1305</Words>
  <Application>Microsoft Office PowerPoint</Application>
  <PresentationFormat>On-screen Show (4:3)</PresentationFormat>
  <Paragraphs>165</Paragraphs>
  <Slides>14</Slides>
  <Notes>12</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14</vt:i4>
      </vt:variant>
    </vt:vector>
  </HeadingPairs>
  <TitlesOfParts>
    <vt:vector size="19" baseType="lpstr">
      <vt:lpstr>Arial</vt:lpstr>
      <vt:lpstr>Calibri</vt:lpstr>
      <vt:lpstr>Cambria Math</vt:lpstr>
      <vt:lpstr>SEI_Template</vt:lpstr>
      <vt:lpstr>1_SEI_template</vt:lpstr>
      <vt:lpstr>A Discipline for  Software Engineering</vt:lpstr>
      <vt:lpstr>Document Markings</vt:lpstr>
      <vt:lpstr>What Did I Find? What Did I Miss?</vt:lpstr>
      <vt:lpstr>Problem: Sometimes I miss things in my quick-check that are on my checklist</vt:lpstr>
      <vt:lpstr>Solution</vt:lpstr>
      <vt:lpstr>Baseline: Measures of Review </vt:lpstr>
      <vt:lpstr>Defect Densities</vt:lpstr>
      <vt:lpstr>Review Rate</vt:lpstr>
      <vt:lpstr>Find Rate</vt:lpstr>
      <vt:lpstr>Review Yield </vt:lpstr>
      <vt:lpstr>Guidelines</vt:lpstr>
      <vt:lpstr>Yield Versus Review Rate </vt:lpstr>
      <vt:lpstr>Code Inspection Rates Versus Defects  per KLOC Found</vt:lpstr>
      <vt:lpstr>Objective Is Defect-Free Code</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Sheela Nath</cp:lastModifiedBy>
  <cp:revision>25</cp:revision>
  <cp:lastPrinted>2019-03-07T18:56:52Z</cp:lastPrinted>
  <dcterms:created xsi:type="dcterms:W3CDTF">2018-11-07T20:50:28Z</dcterms:created>
  <dcterms:modified xsi:type="dcterms:W3CDTF">2020-04-22T20:57:30Z</dcterms:modified>
</cp:coreProperties>
</file>